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7" r:id="rId2"/>
    <p:sldId id="343" r:id="rId3"/>
    <p:sldId id="359"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90" r:id="rId34"/>
    <p:sldId id="391" r:id="rId35"/>
    <p:sldId id="392" r:id="rId36"/>
    <p:sldId id="393" r:id="rId37"/>
    <p:sldId id="394" r:id="rId38"/>
    <p:sldId id="395" r:id="rId39"/>
    <p:sldId id="396" r:id="rId40"/>
    <p:sldId id="397" r:id="rId41"/>
    <p:sldId id="335" r:id="rId42"/>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07.10.2024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07.10.2024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41</a:t>
            </a:fld>
            <a:endParaRPr lang="pl-PL"/>
          </a:p>
        </p:txBody>
      </p:sp>
    </p:spTree>
    <p:extLst>
      <p:ext uri="{BB962C8B-B14F-4D97-AF65-F5344CB8AC3E}">
        <p14:creationId xmlns:p14="http://schemas.microsoft.com/office/powerpoint/2010/main" val="350740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07.10.2024</a:t>
            </a:fld>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5834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a:t>Footer</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806162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a:t>INSERT </a:t>
            </a:r>
            <a:r>
              <a:rPr lang="pl-PL" dirty="0" err="1"/>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a:t>Insert </a:t>
            </a:r>
            <a:r>
              <a:rPr lang="pl-PL" dirty="0" err="1"/>
              <a:t>description</a:t>
            </a:r>
            <a:endParaRPr lang="pl-PL" dirty="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a:t>Insert </a:t>
            </a:r>
            <a:r>
              <a:rPr lang="pl-PL" dirty="0" err="1"/>
              <a:t>additional</a:t>
            </a:r>
            <a:r>
              <a:rPr lang="pl-PL" dirty="0"/>
              <a:t> </a:t>
            </a:r>
            <a:r>
              <a:rPr lang="pl-PL" dirty="0" err="1"/>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a:t>INSERT </a:t>
            </a:r>
            <a:r>
              <a:rPr lang="pl-PL" dirty="0" err="1"/>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a:t>INSERT </a:t>
            </a:r>
            <a:r>
              <a:rPr lang="pl-PL" dirty="0" err="1"/>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a:t>Insert </a:t>
            </a:r>
            <a:r>
              <a:rPr lang="pl-PL" dirty="0" err="1"/>
              <a:t>SmartArt</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57996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13807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8614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7200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30540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07/10/2024</a:t>
            </a:fld>
            <a:endParaRPr lang="en-GB"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
        <p:nvSpPr>
          <p:cNvPr id="2" name="Tytuł 1"/>
          <p:cNvSpPr>
            <a:spLocks noGrp="1"/>
          </p:cNvSpPr>
          <p:nvPr>
            <p:ph type="title"/>
          </p:nvPr>
        </p:nvSpPr>
        <p:spPr/>
        <p:txBody>
          <a:bodyPr/>
          <a:lstStyle>
            <a:lvl1pPr algn="l">
              <a:defRPr/>
            </a:lvl1pPr>
          </a:lstStyle>
          <a:p>
            <a:r>
              <a:rPr lang="pl-PL"/>
              <a:t>Kliknij, aby edytować styl</a:t>
            </a:r>
            <a:endParaRPr lang="en-US"/>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26822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083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pic>
        <p:nvPicPr>
          <p:cNvPr id="24" name="Obraz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69557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4442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658795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pplication Features ">
    <p:bg>
      <p:bgPr>
        <a:solidFill>
          <a:schemeClr val="bg1"/>
        </a:solidFill>
        <a:effectLst/>
      </p:bgPr>
    </p:bg>
    <p:spTree>
      <p:nvGrpSpPr>
        <p:cNvPr id="1" name=""/>
        <p:cNvGrpSpPr/>
        <p:nvPr/>
      </p:nvGrpSpPr>
      <p:grpSpPr>
        <a:xfrm>
          <a:off x="0" y="0"/>
          <a:ext cx="0" cy="0"/>
          <a:chOff x="0" y="0"/>
          <a:chExt cx="0" cy="0"/>
        </a:xfrm>
      </p:grpSpPr>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16" name="Symbol zastępczy tekstu 6"/>
          <p:cNvSpPr>
            <a:spLocks noGrp="1"/>
          </p:cNvSpPr>
          <p:nvPr>
            <p:ph type="body" sz="quarter" idx="15" hasCustomPrompt="1"/>
          </p:nvPr>
        </p:nvSpPr>
        <p:spPr>
          <a:xfrm>
            <a:off x="1168400" y="118543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17" hasCustomPrompt="1"/>
          </p:nvPr>
        </p:nvSpPr>
        <p:spPr>
          <a:xfrm>
            <a:off x="1168400" y="206808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182702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94143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20" name="Symbol zastępczy tekstu 6"/>
          <p:cNvSpPr>
            <a:spLocks noGrp="1"/>
          </p:cNvSpPr>
          <p:nvPr>
            <p:ph type="body" sz="quarter" idx="15" hasCustomPrompt="1"/>
          </p:nvPr>
        </p:nvSpPr>
        <p:spPr>
          <a:xfrm>
            <a:off x="1168400" y="11780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17" hasCustomPrompt="1"/>
          </p:nvPr>
        </p:nvSpPr>
        <p:spPr>
          <a:xfrm>
            <a:off x="1168400" y="20606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3913530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98421"/>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9" name="Symbol zastępczy tekstu 6"/>
          <p:cNvSpPr>
            <a:spLocks noGrp="1"/>
          </p:cNvSpPr>
          <p:nvPr>
            <p:ph type="body" sz="quarter" idx="17" hasCustomPrompt="1"/>
          </p:nvPr>
        </p:nvSpPr>
        <p:spPr>
          <a:xfrm>
            <a:off x="1168400" y="20606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2" name="Symbol zastępczy tekstu 6"/>
          <p:cNvSpPr>
            <a:spLocks noGrp="1"/>
          </p:cNvSpPr>
          <p:nvPr>
            <p:ph type="body" sz="quarter" idx="19" hasCustomPrompt="1"/>
          </p:nvPr>
        </p:nvSpPr>
        <p:spPr>
          <a:xfrm>
            <a:off x="1168400" y="28988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5" name="Symbol zastępczy tekstu 6"/>
          <p:cNvSpPr>
            <a:spLocks noGrp="1"/>
          </p:cNvSpPr>
          <p:nvPr>
            <p:ph type="body" sz="quarter" idx="21" hasCustomPrompt="1"/>
          </p:nvPr>
        </p:nvSpPr>
        <p:spPr>
          <a:xfrm>
            <a:off x="1168400" y="37561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2" name="Symbol zastępczy tekstu 6"/>
          <p:cNvSpPr>
            <a:spLocks noGrp="1"/>
          </p:cNvSpPr>
          <p:nvPr>
            <p:ph type="body" sz="quarter" idx="40" hasCustomPrompt="1"/>
          </p:nvPr>
        </p:nvSpPr>
        <p:spPr>
          <a:xfrm>
            <a:off x="5647473" y="11851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5" name="Symbol zastępczy tekstu 6"/>
          <p:cNvSpPr>
            <a:spLocks noGrp="1"/>
          </p:cNvSpPr>
          <p:nvPr>
            <p:ph type="body" sz="quarter" idx="42" hasCustomPrompt="1"/>
          </p:nvPr>
        </p:nvSpPr>
        <p:spPr>
          <a:xfrm>
            <a:off x="5647472" y="2067776"/>
            <a:ext cx="3046075"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8" name="Symbol zastępczy tekstu 6"/>
          <p:cNvSpPr>
            <a:spLocks noGrp="1"/>
          </p:cNvSpPr>
          <p:nvPr>
            <p:ph type="body" sz="quarter" idx="44" hasCustomPrompt="1"/>
          </p:nvPr>
        </p:nvSpPr>
        <p:spPr>
          <a:xfrm>
            <a:off x="5647473" y="290597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1" name="Symbol zastępczy tekstu 6"/>
          <p:cNvSpPr>
            <a:spLocks noGrp="1"/>
          </p:cNvSpPr>
          <p:nvPr>
            <p:ph type="body" sz="quarter" idx="46" hasCustomPrompt="1"/>
          </p:nvPr>
        </p:nvSpPr>
        <p:spPr>
          <a:xfrm>
            <a:off x="5647473" y="37632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02142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
        <p:nvSpPr>
          <p:cNvPr id="15" name="Symbol zastępczy tekstu 6"/>
          <p:cNvSpPr>
            <a:spLocks noGrp="1"/>
          </p:cNvSpPr>
          <p:nvPr>
            <p:ph type="body" sz="quarter" idx="40" hasCustomPrompt="1"/>
          </p:nvPr>
        </p:nvSpPr>
        <p:spPr>
          <a:xfrm>
            <a:off x="6000759" y="11851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7" name="Symbol zastępczy tekstu 6"/>
          <p:cNvSpPr>
            <a:spLocks noGrp="1"/>
          </p:cNvSpPr>
          <p:nvPr>
            <p:ph type="body" sz="quarter" idx="42" hasCustomPrompt="1"/>
          </p:nvPr>
        </p:nvSpPr>
        <p:spPr>
          <a:xfrm>
            <a:off x="6000759" y="20677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44" hasCustomPrompt="1"/>
          </p:nvPr>
        </p:nvSpPr>
        <p:spPr>
          <a:xfrm>
            <a:off x="6000759" y="29059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6"/>
          <p:cNvSpPr>
            <a:spLocks noGrp="1"/>
          </p:cNvSpPr>
          <p:nvPr>
            <p:ph type="body" sz="quarter" idx="46" hasCustomPrompt="1"/>
          </p:nvPr>
        </p:nvSpPr>
        <p:spPr>
          <a:xfrm>
            <a:off x="6000759" y="37632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2704465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509524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7" name="Symbol zastępczy tekstu 6"/>
          <p:cNvSpPr>
            <a:spLocks noGrp="1"/>
          </p:cNvSpPr>
          <p:nvPr>
            <p:ph type="body" sz="quarter" idx="24" hasCustomPrompt="1"/>
          </p:nvPr>
        </p:nvSpPr>
        <p:spPr>
          <a:xfrm>
            <a:off x="1676401"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37" hasCustomPrompt="1"/>
          </p:nvPr>
        </p:nvSpPr>
        <p:spPr>
          <a:xfrm>
            <a:off x="5856584"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915665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3" name="Obraz 12"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31289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4" name="Obraz 13" descr="i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a:t>Click</a:t>
            </a:r>
            <a:r>
              <a:rPr lang="pl-PL" dirty="0"/>
              <a:t> to </a:t>
            </a:r>
            <a:r>
              <a:rPr lang="pl-PL" dirty="0" err="1"/>
              <a:t>edit</a:t>
            </a:r>
            <a:endParaRPr lang="pl-PL" dirty="0"/>
          </a:p>
          <a:p>
            <a:pPr lvl="0"/>
            <a:endParaRPr lang="pl-PL" dirty="0"/>
          </a:p>
        </p:txBody>
      </p:sp>
      <p:pic>
        <p:nvPicPr>
          <p:cNvPr id="14" name="Obraz 13"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a:t>INSERT NAME</a:t>
            </a:r>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a:t>INSERT NAME</a:t>
            </a:r>
          </a:p>
        </p:txBody>
      </p:sp>
      <p:pic>
        <p:nvPicPr>
          <p:cNvPr id="7" name="Obraz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0" name="Obraz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a:t>7</a:t>
            </a:r>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a:t>INSERT NAME</a:t>
            </a:r>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77509"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75589"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1" name="Symbol zastępczy tekstu 38"/>
          <p:cNvSpPr>
            <a:spLocks noGrp="1"/>
          </p:cNvSpPr>
          <p:nvPr>
            <p:ph type="body" sz="quarter" idx="17" hasCustomPrompt="1"/>
          </p:nvPr>
        </p:nvSpPr>
        <p:spPr>
          <a:xfrm>
            <a:off x="477509"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4" name="Symbol zastępczy tekstu 38"/>
          <p:cNvSpPr>
            <a:spLocks noGrp="1"/>
          </p:cNvSpPr>
          <p:nvPr>
            <p:ph type="body" sz="quarter" idx="20" hasCustomPrompt="1"/>
          </p:nvPr>
        </p:nvSpPr>
        <p:spPr>
          <a:xfrm>
            <a:off x="477493"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7" name="Symbol zastępczy tekstu 38"/>
          <p:cNvSpPr>
            <a:spLocks noGrp="1"/>
          </p:cNvSpPr>
          <p:nvPr>
            <p:ph type="body" sz="quarter" idx="23" hasCustomPrompt="1"/>
          </p:nvPr>
        </p:nvSpPr>
        <p:spPr>
          <a:xfrm>
            <a:off x="477493"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1" name="Tytuł 1"/>
          <p:cNvSpPr>
            <a:spLocks noGrp="1"/>
          </p:cNvSpPr>
          <p:nvPr>
            <p:ph type="title" hasCustomPrompt="1"/>
          </p:nvPr>
        </p:nvSpPr>
        <p:spPr>
          <a:xfrm>
            <a:off x="457200" y="108792"/>
            <a:ext cx="8229600" cy="693074"/>
          </a:xfrm>
        </p:spPr>
        <p:txBody>
          <a:bodyPr/>
          <a:lstStyle>
            <a:lvl1pPr algn="l">
              <a:defRPr/>
            </a:lvl1pPr>
          </a:lstStyle>
          <a:p>
            <a:r>
              <a:rPr lang="pl-PL" dirty="0"/>
              <a:t>AGENDA </a:t>
            </a:r>
            <a:endParaRPr lang="en-US" dirty="0"/>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a:t>INSERT </a:t>
            </a:r>
            <a:r>
              <a:rPr lang="pl-PL" dirty="0" err="1"/>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a:t>7</a:t>
            </a:r>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a:t>INSERT NAME</a:t>
            </a:r>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a:t>CLICK AND CHOOSE </a:t>
            </a:r>
          </a:p>
          <a:p>
            <a:r>
              <a:rPr lang="pl-PL" dirty="0"/>
              <a:t>PICTURE</a:t>
            </a:r>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a:t>CLICK AND CHOOSE </a:t>
            </a:r>
          </a:p>
          <a:p>
            <a:r>
              <a:rPr lang="pl-PL" dirty="0"/>
              <a:t>PICTURE</a:t>
            </a:r>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a:t>CLICK AND CHOOSE </a:t>
            </a:r>
          </a:p>
          <a:p>
            <a:r>
              <a:rPr lang="pl-PL" dirty="0"/>
              <a:t>PICTURE</a:t>
            </a:r>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a:t>CLICK AND CHOOSE </a:t>
            </a:r>
          </a:p>
          <a:p>
            <a:r>
              <a:rPr lang="pl-PL" dirty="0"/>
              <a:t>PICTURE</a:t>
            </a:r>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a:t>CLICK AND CHOOSE </a:t>
            </a:r>
          </a:p>
          <a:p>
            <a:r>
              <a:rPr lang="pl-PL" dirty="0"/>
              <a:t>PICTURE</a:t>
            </a:r>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600" b="0">
                <a:solidFill>
                  <a:srgbClr val="FFFFFF"/>
                </a:solidFill>
              </a:defRPr>
            </a:lvl1pPr>
          </a:lstStyle>
          <a:p>
            <a:pPr lvl="0"/>
            <a:r>
              <a:rPr lang="pl-PL" dirty="0"/>
              <a:t>Insert </a:t>
            </a:r>
            <a:r>
              <a:rPr lang="pl-PL" dirty="0" err="1"/>
              <a:t>description</a:t>
            </a:r>
            <a:endParaRPr lang="pl-PL" dirty="0"/>
          </a:p>
        </p:txBody>
      </p:sp>
      <p:pic>
        <p:nvPicPr>
          <p:cNvPr id="5" name="Obraz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2"/>
          <p:cNvSpPr>
            <a:spLocks noGrp="1"/>
          </p:cNvSpPr>
          <p:nvPr>
            <p:ph type="title" hasCustomPrompt="1"/>
          </p:nvPr>
        </p:nvSpPr>
        <p:spPr>
          <a:xfrm>
            <a:off x="1205071" y="1020282"/>
            <a:ext cx="2825296" cy="1197213"/>
          </a:xfrm>
        </p:spPr>
        <p:txBody>
          <a:bodyPr>
            <a:normAutofit/>
          </a:bodyPr>
          <a:lstStyle>
            <a:lvl1pPr algn="ctr">
              <a:defRPr sz="2800">
                <a:solidFill>
                  <a:schemeClr val="bg1"/>
                </a:solidFil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7942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7"/>
          </a:xfrm>
          <a:solidFill>
            <a:schemeClr val="tx1">
              <a:alpha val="95000"/>
            </a:schemeClr>
          </a:solidFill>
        </p:spPr>
        <p:txBody>
          <a:bodyPr anchor="ctr">
            <a:normAutofit/>
          </a:bodyPr>
          <a:lstStyle>
            <a:lvl1pPr algn="l">
              <a:defRPr sz="1800" b="0" baseline="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354997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8"/>
          </a:xfrm>
        </p:spPr>
        <p:txBody>
          <a:bodyPr anchor="ctr"/>
          <a:lstStyle>
            <a:lvl1pPr algn="l">
              <a:defRPr b="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49781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57200" y="103630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55280" y="14059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122" y="4717359"/>
            <a:ext cx="800100" cy="122537"/>
          </a:xfrm>
          <a:prstGeom prst="rect">
            <a:avLst/>
          </a:prstGeom>
        </p:spPr>
      </p:pic>
      <p:sp>
        <p:nvSpPr>
          <p:cNvPr id="9" name="Symbol zastępczy tekstu 38"/>
          <p:cNvSpPr>
            <a:spLocks noGrp="1"/>
          </p:cNvSpPr>
          <p:nvPr>
            <p:ph type="body" sz="quarter" idx="26" hasCustomPrompt="1"/>
          </p:nvPr>
        </p:nvSpPr>
        <p:spPr>
          <a:xfrm>
            <a:off x="455280" y="177565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0" name="Symbol zastępczy tekstu 38"/>
          <p:cNvSpPr>
            <a:spLocks noGrp="1"/>
          </p:cNvSpPr>
          <p:nvPr>
            <p:ph type="body" sz="quarter" idx="27" hasCustomPrompt="1"/>
          </p:nvPr>
        </p:nvSpPr>
        <p:spPr>
          <a:xfrm>
            <a:off x="453360" y="2145333"/>
            <a:ext cx="7965038" cy="279757"/>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3" name="Symbol zastępczy tekstu 38"/>
          <p:cNvSpPr>
            <a:spLocks noGrp="1"/>
          </p:cNvSpPr>
          <p:nvPr>
            <p:ph type="body" sz="quarter" idx="28" hasCustomPrompt="1"/>
          </p:nvPr>
        </p:nvSpPr>
        <p:spPr>
          <a:xfrm>
            <a:off x="459104" y="249930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4" name="Symbol zastępczy tekstu 38"/>
          <p:cNvSpPr>
            <a:spLocks noGrp="1"/>
          </p:cNvSpPr>
          <p:nvPr>
            <p:ph type="body" sz="quarter" idx="29" hasCustomPrompt="1"/>
          </p:nvPr>
        </p:nvSpPr>
        <p:spPr>
          <a:xfrm>
            <a:off x="457184" y="286897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5" name="Symbol zastępczy tekstu 38"/>
          <p:cNvSpPr>
            <a:spLocks noGrp="1"/>
          </p:cNvSpPr>
          <p:nvPr>
            <p:ph type="body" sz="quarter" idx="30" hasCustomPrompt="1"/>
          </p:nvPr>
        </p:nvSpPr>
        <p:spPr>
          <a:xfrm>
            <a:off x="461024" y="323865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6" name="Symbol zastępczy tekstu 38"/>
          <p:cNvSpPr>
            <a:spLocks noGrp="1"/>
          </p:cNvSpPr>
          <p:nvPr>
            <p:ph type="body" sz="quarter" idx="31" hasCustomPrompt="1"/>
          </p:nvPr>
        </p:nvSpPr>
        <p:spPr>
          <a:xfrm>
            <a:off x="459104" y="360833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7" name="Symbol zastępczy tekstu 38"/>
          <p:cNvSpPr>
            <a:spLocks noGrp="1"/>
          </p:cNvSpPr>
          <p:nvPr>
            <p:ph type="body" sz="quarter" idx="32" hasCustomPrompt="1"/>
          </p:nvPr>
        </p:nvSpPr>
        <p:spPr>
          <a:xfrm>
            <a:off x="462944" y="397800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8" name="Symbol zastępczy tekstu 38"/>
          <p:cNvSpPr>
            <a:spLocks noGrp="1"/>
          </p:cNvSpPr>
          <p:nvPr>
            <p:ph type="body" sz="quarter" idx="33" hasCustomPrompt="1"/>
          </p:nvPr>
        </p:nvSpPr>
        <p:spPr>
          <a:xfrm>
            <a:off x="461024" y="434768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0" name="Tytuł 1"/>
          <p:cNvSpPr>
            <a:spLocks noGrp="1"/>
          </p:cNvSpPr>
          <p:nvPr>
            <p:ph type="title" hasCustomPrompt="1"/>
          </p:nvPr>
        </p:nvSpPr>
        <p:spPr>
          <a:xfrm>
            <a:off x="457200" y="98403"/>
            <a:ext cx="8229600" cy="703463"/>
          </a:xfrm>
        </p:spPr>
        <p:txBody>
          <a:bodyPr/>
          <a:lstStyle>
            <a:lvl1pPr algn="l">
              <a:defRPr/>
            </a:lvl1pPr>
          </a:lstStyle>
          <a:p>
            <a:r>
              <a:rPr lang="pl-PL" dirty="0"/>
              <a:t>AGENDA</a:t>
            </a:r>
            <a:endParaRPr lang="en-US" dirty="0"/>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a:t>INSERT TITLE (</a:t>
            </a:r>
            <a:r>
              <a:rPr lang="pl-PL" dirty="0" err="1"/>
              <a:t>e.g</a:t>
            </a:r>
            <a:r>
              <a:rPr lang="pl-PL" dirty="0"/>
              <a:t>. THANK YOU!)</a:t>
            </a:r>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a:t>INSERT TITLE </a:t>
            </a:r>
            <a:br>
              <a:rPr lang="pl-PL" dirty="0"/>
            </a:br>
            <a:r>
              <a:rPr lang="pl-PL" dirty="0"/>
              <a:t>(</a:t>
            </a:r>
            <a:r>
              <a:rPr lang="pl-PL" dirty="0" err="1"/>
              <a:t>e.g</a:t>
            </a:r>
            <a:r>
              <a:rPr lang="pl-PL" dirty="0"/>
              <a:t>. THANK YOU!)</a:t>
            </a:r>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 </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a:t>
            </a:r>
          </a:p>
        </p:txBody>
      </p:sp>
      <p:pic>
        <p:nvPicPr>
          <p:cNvPr id="8" name="Obraz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a:t>INSERT TITLE </a:t>
            </a:r>
            <a:br>
              <a:rPr lang="pl-PL" dirty="0"/>
            </a:br>
            <a:r>
              <a:rPr lang="pl-PL" dirty="0"/>
              <a:t>(</a:t>
            </a:r>
            <a:r>
              <a:rPr lang="pl-PL" dirty="0" err="1"/>
              <a:t>e.g</a:t>
            </a:r>
            <a:r>
              <a:rPr lang="pl-PL" dirty="0"/>
              <a:t>. THANK YOU!)</a:t>
            </a:r>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a:t>INSERT SUBTITLE </a:t>
            </a:r>
            <a:br>
              <a:rPr lang="pl-PL" dirty="0"/>
            </a:br>
            <a:r>
              <a:rPr lang="pl-PL" dirty="0"/>
              <a:t>(</a:t>
            </a:r>
            <a:r>
              <a:rPr lang="pl-PL" dirty="0" err="1"/>
              <a:t>e.g</a:t>
            </a:r>
            <a:r>
              <a:rPr lang="pl-PL" dirty="0"/>
              <a:t>. </a:t>
            </a:r>
            <a:r>
              <a:rPr lang="pl-PL" dirty="0" err="1"/>
              <a:t>Questions</a:t>
            </a:r>
            <a:r>
              <a:rPr lang="pl-PL" dirty="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facebook.com</a:t>
            </a:r>
            <a:r>
              <a:rPr lang="pl-PL" dirty="0"/>
              <a:t>/</a:t>
            </a:r>
            <a:r>
              <a:rPr lang="pl-PL" dirty="0" err="1"/>
              <a:t>comarcherp</a:t>
            </a:r>
            <a:endParaRPr lang="pl-PL" dirty="0"/>
          </a:p>
        </p:txBody>
      </p:sp>
      <p:pic>
        <p:nvPicPr>
          <p:cNvPr id="25" name="Picture 6" descr="C:\Users\Dominik\Downloads\Social_Icons\faceboo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twitter.com</a:t>
            </a:r>
            <a:r>
              <a:rPr lang="pl-PL" dirty="0"/>
              <a:t>/</a:t>
            </a:r>
            <a:r>
              <a:rPr lang="pl-PL" dirty="0" err="1"/>
              <a:t>comarcherp</a:t>
            </a:r>
            <a:endParaRPr lang="pl-PL" dirty="0"/>
          </a:p>
        </p:txBody>
      </p:sp>
      <p:pic>
        <p:nvPicPr>
          <p:cNvPr id="28" name="Picture 4" descr="C:\Users\Dominik\Downloads\Social_Icons\twitter.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youtube.com</a:t>
            </a:r>
            <a:r>
              <a:rPr lang="pl-PL" dirty="0"/>
              <a:t>/</a:t>
            </a:r>
            <a:r>
              <a:rPr lang="pl-PL" dirty="0" err="1"/>
              <a:t>comarcherp</a:t>
            </a:r>
            <a:endParaRPr lang="pl-PL" dirty="0"/>
          </a:p>
        </p:txBody>
      </p:sp>
      <p:pic>
        <p:nvPicPr>
          <p:cNvPr id="33" name="Picture 5" descr="C:\Users\Dominik\Downloads\Social_Icons\youtube.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pl-PL"/>
              <a:t>Kliknij, aby edytować styl</a:t>
            </a:r>
            <a:endParaRPr lang="en-US" dirty="0"/>
          </a:p>
        </p:txBody>
      </p:sp>
      <p:sp>
        <p:nvSpPr>
          <p:cNvPr id="3" name="Picture Placeholder 2"/>
          <p:cNvSpPr>
            <a:spLocks noGrp="1" noChangeAspect="1"/>
          </p:cNvSpPr>
          <p:nvPr>
            <p:ph type="pic" idx="1"/>
          </p:nvPr>
        </p:nvSpPr>
        <p:spPr>
          <a:xfrm>
            <a:off x="0" y="-1"/>
            <a:ext cx="9141714" cy="3429000"/>
          </a:xfrm>
          <a:solidFill>
            <a:schemeClr val="accent2">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l-PL"/>
              <a:t>Kliknij ikonę, aby dodać obraz</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l-PL"/>
              <a:t>Kliknij, aby edytować style wzorca tekstu</a:t>
            </a:r>
          </a:p>
        </p:txBody>
      </p:sp>
      <p:sp>
        <p:nvSpPr>
          <p:cNvPr id="5" name="Date Placeholder 4"/>
          <p:cNvSpPr>
            <a:spLocks noGrp="1"/>
          </p:cNvSpPr>
          <p:nvPr>
            <p:ph type="dt" sz="half" idx="10"/>
          </p:nvPr>
        </p:nvSpPr>
        <p:spPr>
          <a:xfrm>
            <a:off x="768096" y="4853028"/>
            <a:ext cx="1615607" cy="205740"/>
          </a:xfrm>
          <a:prstGeom prst="rect">
            <a:avLst/>
          </a:prstGeom>
        </p:spPr>
        <p:txBody>
          <a:bodyPr/>
          <a:lstStyle/>
          <a:p>
            <a:fld id="{C7616CA0-919D-4A49-9C8A-62FDFB3A5183}" type="datetimeFigureOut">
              <a:rPr lang="en-US" dirty="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9690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8096" y="4853028"/>
            <a:ext cx="1615607" cy="205740"/>
          </a:xfrm>
          <a:prstGeom prst="rect">
            <a:avLst/>
          </a:prstGeom>
        </p:spPr>
        <p:txBody>
          <a:bodyPr/>
          <a:lstStyle/>
          <a:p>
            <a:fld id="{96DFF08F-DC6B-4601-B491-B0F83F6DD2DA}" type="datetimeFigureOut">
              <a:rPr lang="en-US" dirty="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85298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a:t>
            </a:r>
            <a:r>
              <a:rPr lang="pl-PL" dirty="0" err="1"/>
              <a:t>your</a:t>
            </a:r>
            <a:r>
              <a:rPr lang="pl-PL" dirty="0"/>
              <a:t> </a:t>
            </a:r>
            <a:r>
              <a:rPr lang="pl-PL" dirty="0" err="1"/>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1371334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a:t>PICTURE</a:t>
            </a:r>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a:t>Insert </a:t>
            </a:r>
            <a:r>
              <a:rPr lang="pl-PL" dirty="0" err="1"/>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a:t>INSERT </a:t>
            </a:r>
            <a:r>
              <a:rPr lang="pl-PL" dirty="0" err="1"/>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666" r:id="rId6"/>
    <p:sldLayoutId id="2147483794" r:id="rId7"/>
    <p:sldLayoutId id="2147483650" r:id="rId8"/>
    <p:sldLayoutId id="2147483796" r:id="rId9"/>
    <p:sldLayoutId id="2147483782" r:id="rId10"/>
    <p:sldLayoutId id="2147483664" r:id="rId11"/>
    <p:sldLayoutId id="2147483739" r:id="rId12"/>
    <p:sldLayoutId id="2147483738" r:id="rId13"/>
    <p:sldLayoutId id="2147483693" r:id="rId14"/>
    <p:sldLayoutId id="2147483695" r:id="rId15"/>
    <p:sldLayoutId id="2147483691" r:id="rId16"/>
    <p:sldLayoutId id="2147483787" r:id="rId17"/>
    <p:sldLayoutId id="2147483784" r:id="rId18"/>
    <p:sldLayoutId id="2147483789" r:id="rId19"/>
    <p:sldLayoutId id="2147483783" r:id="rId20"/>
    <p:sldLayoutId id="2147483788" r:id="rId21"/>
    <p:sldLayoutId id="2147483703" r:id="rId22"/>
    <p:sldLayoutId id="2147483681" r:id="rId23"/>
    <p:sldLayoutId id="2147483799" r:id="rId24"/>
    <p:sldLayoutId id="2147483779" r:id="rId25"/>
    <p:sldLayoutId id="2147483800" r:id="rId26"/>
    <p:sldLayoutId id="2147483683" r:id="rId27"/>
    <p:sldLayoutId id="2147483801" r:id="rId28"/>
    <p:sldLayoutId id="2147483745" r:id="rId29"/>
    <p:sldLayoutId id="2147483802" r:id="rId30"/>
    <p:sldLayoutId id="2147483684" r:id="rId31"/>
    <p:sldLayoutId id="2147483803" r:id="rId32"/>
    <p:sldLayoutId id="2147483772" r:id="rId33"/>
    <p:sldLayoutId id="2147483773" r:id="rId34"/>
    <p:sldLayoutId id="2147483774" r:id="rId35"/>
    <p:sldLayoutId id="2147483726" r:id="rId36"/>
    <p:sldLayoutId id="2147483677" r:id="rId37"/>
    <p:sldLayoutId id="2147483706" r:id="rId38"/>
    <p:sldLayoutId id="2147483680" r:id="rId39"/>
    <p:sldLayoutId id="2147483702" r:id="rId40"/>
    <p:sldLayoutId id="2147483712" r:id="rId41"/>
    <p:sldLayoutId id="2147483786" r:id="rId42"/>
    <p:sldLayoutId id="2147483785" r:id="rId43"/>
    <p:sldLayoutId id="2147483741" r:id="rId44"/>
    <p:sldLayoutId id="2147483717" r:id="rId45"/>
    <p:sldLayoutId id="2147483718" r:id="rId46"/>
    <p:sldLayoutId id="2147483719" r:id="rId47"/>
    <p:sldLayoutId id="2147483723" r:id="rId48"/>
    <p:sldLayoutId id="2147483795" r:id="rId49"/>
    <p:sldLayoutId id="2147483668" r:id="rId50"/>
    <p:sldLayoutId id="2147483770" r:id="rId51"/>
    <p:sldLayoutId id="2147483678" r:id="rId52"/>
    <p:sldLayoutId id="2147483679" r:id="rId53"/>
    <p:sldLayoutId id="2147483737" r:id="rId54"/>
    <p:sldLayoutId id="2147483804" r:id="rId55"/>
    <p:sldLayoutId id="2147483805" r:id="rId56"/>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hyperlink" Target="LabSchema.docx" TargetMode="Externa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hyperlink" Target="http://www.w3.org/TR/xpath20/" TargetMode="External"/><Relationship Id="rId2" Type="http://schemas.openxmlformats.org/officeDocument/2006/relationships/hyperlink" Target="http://www.w3.org/TR/xslt" TargetMode="External"/><Relationship Id="rId1" Type="http://schemas.openxmlformats.org/officeDocument/2006/relationships/slideLayout" Target="../slideLayouts/slideLayout56.xml"/><Relationship Id="rId4" Type="http://schemas.openxmlformats.org/officeDocument/2006/relationships/hyperlink" Target="http://www.w3.org/TR/xsl/#fo-sec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50.xml"/><Relationship Id="rId4" Type="http://schemas.openxmlformats.org/officeDocument/2006/relationships/hyperlink" Target="mailto:mail.szkolenia@comarch.p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ytuł 7"/>
          <p:cNvSpPr>
            <a:spLocks noGrp="1"/>
          </p:cNvSpPr>
          <p:nvPr>
            <p:ph type="ctrTitle"/>
          </p:nvPr>
        </p:nvSpPr>
        <p:spPr>
          <a:xfrm>
            <a:off x="457200" y="2557794"/>
            <a:ext cx="8229599" cy="1026962"/>
          </a:xfrm>
        </p:spPr>
        <p:txBody>
          <a:bodyPr/>
          <a:lstStyle/>
          <a:p>
            <a:r>
              <a:rPr lang="pl-PL" dirty="0"/>
              <a:t>CENTRUM SZKOLENIOWE COMARCH</a:t>
            </a:r>
            <a:endParaRPr lang="en-GB" dirty="0"/>
          </a:p>
        </p:txBody>
      </p:sp>
      <p:sp>
        <p:nvSpPr>
          <p:cNvPr id="9" name="Podtytuł 8"/>
          <p:cNvSpPr>
            <a:spLocks noGrp="1"/>
          </p:cNvSpPr>
          <p:nvPr>
            <p:ph type="subTitle" idx="1"/>
          </p:nvPr>
        </p:nvSpPr>
        <p:spPr/>
        <p:txBody>
          <a:bodyPr/>
          <a:lstStyle/>
          <a:p>
            <a:r>
              <a:rPr lang="pl-PL" dirty="0"/>
              <a:t>SZKOLENIE:  Prezentacja danych języka XML za pomocą arkuszy XSLT</a:t>
            </a:r>
            <a:endParaRPr lang="en-GB" dirty="0"/>
          </a:p>
        </p:txBody>
      </p:sp>
      <p:sp>
        <p:nvSpPr>
          <p:cNvPr id="10" name="Symbol zastępczy tekstu 9"/>
          <p:cNvSpPr>
            <a:spLocks noGrp="1"/>
          </p:cNvSpPr>
          <p:nvPr>
            <p:ph type="body" sz="quarter" idx="10"/>
          </p:nvPr>
        </p:nvSpPr>
        <p:spPr>
          <a:xfrm>
            <a:off x="457200" y="4127525"/>
            <a:ext cx="4000500" cy="279757"/>
          </a:xfrm>
        </p:spPr>
        <p:txBody>
          <a:bodyPr/>
          <a:lstStyle/>
          <a:p>
            <a:r>
              <a:rPr lang="pl-PL" dirty="0"/>
              <a:t>Marcin Albiniak</a:t>
            </a:r>
            <a:endParaRPr lang="en-GB" dirty="0"/>
          </a:p>
        </p:txBody>
      </p:sp>
      <p:sp>
        <p:nvSpPr>
          <p:cNvPr id="11" name="Symbol zastępczy tekstu 10"/>
          <p:cNvSpPr>
            <a:spLocks noGrp="1"/>
          </p:cNvSpPr>
          <p:nvPr>
            <p:ph type="body" sz="quarter" idx="11"/>
          </p:nvPr>
        </p:nvSpPr>
        <p:spPr>
          <a:xfrm>
            <a:off x="457200" y="4407282"/>
            <a:ext cx="4000500" cy="279757"/>
          </a:xfrm>
        </p:spPr>
        <p:txBody>
          <a:bodyPr/>
          <a:lstStyle/>
          <a:p>
            <a:r>
              <a:rPr lang="pl-PL" dirty="0"/>
              <a:t>trener</a:t>
            </a:r>
            <a:endParaRPr lang="en-GB" dirty="0"/>
          </a:p>
        </p:txBody>
      </p:sp>
    </p:spTree>
    <p:extLst>
      <p:ext uri="{BB962C8B-B14F-4D97-AF65-F5344CB8AC3E}">
        <p14:creationId xmlns:p14="http://schemas.microsoft.com/office/powerpoint/2010/main" val="517108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92508" y="1461493"/>
            <a:ext cx="4379768" cy="3579515"/>
          </a:xfrm>
          <a:prstGeom prst="rect">
            <a:avLst/>
          </a:prstGeom>
        </p:spPr>
      </p:pic>
      <p:sp>
        <p:nvSpPr>
          <p:cNvPr id="5" name="pole tekstowe 4"/>
          <p:cNvSpPr txBox="1"/>
          <p:nvPr/>
        </p:nvSpPr>
        <p:spPr>
          <a:xfrm>
            <a:off x="3023755"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324325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870907" y="1149946"/>
            <a:ext cx="5318282" cy="3697412"/>
          </a:xfrm>
          <a:prstGeom prst="rect">
            <a:avLst/>
          </a:prstGeom>
        </p:spPr>
      </p:pic>
      <p:sp>
        <p:nvSpPr>
          <p:cNvPr id="3" name="pole tekstowe 2"/>
          <p:cNvSpPr txBox="1"/>
          <p:nvPr/>
        </p:nvSpPr>
        <p:spPr>
          <a:xfrm>
            <a:off x="2610717"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4168221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98104" y="1465118"/>
            <a:ext cx="6275842" cy="3542093"/>
          </a:xfrm>
          <a:prstGeom prst="rect">
            <a:avLst/>
          </a:prstGeom>
        </p:spPr>
      </p:pic>
      <p:sp>
        <p:nvSpPr>
          <p:cNvPr id="3" name="pole tekstowe 2"/>
          <p:cNvSpPr txBox="1"/>
          <p:nvPr/>
        </p:nvSpPr>
        <p:spPr>
          <a:xfrm>
            <a:off x="2610717"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179663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552293" y="969502"/>
            <a:ext cx="6108405" cy="4013423"/>
          </a:xfrm>
          <a:prstGeom prst="rect">
            <a:avLst/>
          </a:prstGeom>
        </p:spPr>
      </p:pic>
      <p:sp>
        <p:nvSpPr>
          <p:cNvPr id="3" name="pole tekstowe 2"/>
          <p:cNvSpPr txBox="1"/>
          <p:nvPr/>
        </p:nvSpPr>
        <p:spPr>
          <a:xfrm>
            <a:off x="1940502"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91886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7" y="1519852"/>
            <a:ext cx="4342595" cy="2399576"/>
          </a:xfrm>
          <a:prstGeom prst="rect">
            <a:avLst/>
          </a:prstGeom>
        </p:spPr>
      </p:pic>
      <p:sp>
        <p:nvSpPr>
          <p:cNvPr id="4" name="pole tekstowe 3"/>
          <p:cNvSpPr txBox="1"/>
          <p:nvPr/>
        </p:nvSpPr>
        <p:spPr>
          <a:xfrm>
            <a:off x="779318"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95687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69053" y="2104959"/>
            <a:ext cx="5382491" cy="1546577"/>
          </a:xfrm>
          <a:prstGeom prst="rect">
            <a:avLst/>
          </a:prstGeom>
        </p:spPr>
        <p:txBody>
          <a:bodyPr wrap="square">
            <a:spAutoFit/>
          </a:bodyPr>
          <a:lstStyle/>
          <a:p>
            <a:pPr marL="257175" indent="-257175">
              <a:buFont typeface="+mj-lt"/>
              <a:buAutoNum type="arabicPeriod"/>
            </a:pPr>
            <a:r>
              <a:rPr lang="pl-PL" sz="1200" dirty="0">
                <a:latin typeface="TT5C8o00"/>
              </a:rPr>
              <a:t>Zawartość elementowa </a:t>
            </a:r>
            <a:r>
              <a:rPr lang="pl-PL" sz="1200" dirty="0">
                <a:latin typeface="TT5C1o00"/>
              </a:rPr>
              <a:t>(</a:t>
            </a:r>
            <a:r>
              <a:rPr lang="pl-PL" sz="1200" dirty="0">
                <a:latin typeface="TT5CFo00"/>
              </a:rPr>
              <a:t>element </a:t>
            </a:r>
            <a:r>
              <a:rPr lang="pl-PL" sz="1200" dirty="0" err="1">
                <a:latin typeface="TT5CFo00"/>
              </a:rPr>
              <a:t>content</a:t>
            </a:r>
            <a:r>
              <a:rPr lang="pl-PL" sz="1200" dirty="0">
                <a:latin typeface="TT5C1o00"/>
              </a:rPr>
              <a:t>) — gdy pojemnik zawiera tylko i wyłącznie inne elementy</a:t>
            </a:r>
          </a:p>
          <a:p>
            <a:pPr marL="257175" indent="-257175">
              <a:buFont typeface="+mj-lt"/>
              <a:buAutoNum type="arabicPeriod"/>
            </a:pPr>
            <a:endParaRPr lang="pl-PL" sz="1050" dirty="0">
              <a:latin typeface="TT5C1o00"/>
            </a:endParaRPr>
          </a:p>
          <a:p>
            <a:pPr marL="257175" indent="-257175">
              <a:buFont typeface="+mj-lt"/>
              <a:buAutoNum type="arabicPeriod"/>
            </a:pPr>
            <a:r>
              <a:rPr lang="pl-PL" sz="1200" dirty="0">
                <a:latin typeface="TT5C1o00"/>
              </a:rPr>
              <a:t>Zawartość mieszana (</a:t>
            </a:r>
            <a:r>
              <a:rPr lang="pl-PL" sz="1200" dirty="0" err="1">
                <a:latin typeface="TT5C1o00"/>
              </a:rPr>
              <a:t>mixed</a:t>
            </a:r>
            <a:r>
              <a:rPr lang="pl-PL" sz="1200" dirty="0">
                <a:latin typeface="TT5C1o00"/>
              </a:rPr>
              <a:t> </a:t>
            </a:r>
            <a:r>
              <a:rPr lang="pl-PL" sz="1200" dirty="0" err="1">
                <a:latin typeface="TT5C1o00"/>
              </a:rPr>
              <a:t>content</a:t>
            </a:r>
            <a:r>
              <a:rPr lang="pl-PL" sz="1200" dirty="0">
                <a:latin typeface="TT5C1o00"/>
              </a:rPr>
              <a:t>) — gdy pojemnik zawiera zarówno tekst, jak i inne elementy</a:t>
            </a:r>
          </a:p>
          <a:p>
            <a:pPr marL="257175" indent="-257175">
              <a:buFont typeface="+mj-lt"/>
              <a:buAutoNum type="arabicPeriod"/>
            </a:pPr>
            <a:endParaRPr lang="pl-PL" sz="1200" dirty="0">
              <a:latin typeface="TT5C1o00"/>
            </a:endParaRPr>
          </a:p>
          <a:p>
            <a:pPr marL="257175" indent="-257175">
              <a:buFont typeface="+mj-lt"/>
              <a:buAutoNum type="arabicPeriod"/>
            </a:pPr>
            <a:r>
              <a:rPr lang="pl-PL" sz="1200" dirty="0">
                <a:latin typeface="TT5C1o00"/>
              </a:rPr>
              <a:t>Zawartość tekstowa (data </a:t>
            </a:r>
            <a:r>
              <a:rPr lang="pl-PL" sz="1200" dirty="0" err="1">
                <a:latin typeface="TT5C1o00"/>
              </a:rPr>
              <a:t>content</a:t>
            </a:r>
            <a:r>
              <a:rPr lang="pl-PL" sz="1200" dirty="0">
                <a:latin typeface="TT5C1o00"/>
              </a:rPr>
              <a:t>) — gdy pojemnik zawiera tylko i wyłącznie tekst</a:t>
            </a:r>
          </a:p>
        </p:txBody>
      </p:sp>
      <p:sp>
        <p:nvSpPr>
          <p:cNvPr id="3" name="pole tekstowe 2"/>
          <p:cNvSpPr txBox="1"/>
          <p:nvPr/>
        </p:nvSpPr>
        <p:spPr>
          <a:xfrm>
            <a:off x="1020907" y="592282"/>
            <a:ext cx="3522518" cy="369332"/>
          </a:xfrm>
          <a:prstGeom prst="rect">
            <a:avLst/>
          </a:prstGeom>
          <a:noFill/>
        </p:spPr>
        <p:txBody>
          <a:bodyPr wrap="square" rtlCol="0">
            <a:spAutoFit/>
          </a:bodyPr>
          <a:lstStyle/>
          <a:p>
            <a:r>
              <a:rPr lang="pl-PL" dirty="0"/>
              <a:t>Zawartości dokumentu XML</a:t>
            </a:r>
          </a:p>
        </p:txBody>
      </p:sp>
    </p:spTree>
    <p:extLst>
      <p:ext uri="{BB962C8B-B14F-4D97-AF65-F5344CB8AC3E}">
        <p14:creationId xmlns:p14="http://schemas.microsoft.com/office/powerpoint/2010/main" val="1020506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7"/>
            <a:ext cx="3030279" cy="2878765"/>
          </a:xfrm>
          <a:prstGeom prst="rect">
            <a:avLst/>
          </a:prstGeom>
        </p:spPr>
      </p:pic>
      <p:sp>
        <p:nvSpPr>
          <p:cNvPr id="3" name="pole tekstowe 2"/>
          <p:cNvSpPr txBox="1"/>
          <p:nvPr/>
        </p:nvSpPr>
        <p:spPr>
          <a:xfrm>
            <a:off x="4216112" y="374073"/>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2377126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335231" y="1233308"/>
            <a:ext cx="6286501" cy="2793072"/>
          </a:xfrm>
          <a:prstGeom prst="rect">
            <a:avLst/>
          </a:prstGeom>
        </p:spPr>
        <p:txBody>
          <a:bodyPr wrap="square">
            <a:spAutoFit/>
          </a:bodyPr>
          <a:lstStyle/>
          <a:p>
            <a:r>
              <a:rPr lang="pl-PL" sz="1350" dirty="0">
                <a:latin typeface="TT5C1o00"/>
              </a:rPr>
              <a:t>Mogą one wykorzystać informacje, zawarta w dokumencie, w jakimś specyficznym celu, np.:</a:t>
            </a:r>
          </a:p>
          <a:p>
            <a:endParaRPr lang="pl-PL" sz="1350" dirty="0">
              <a:latin typeface="TT5C1o00"/>
            </a:endParaRPr>
          </a:p>
          <a:p>
            <a:pPr marL="214313" indent="-214313">
              <a:buFont typeface="Arial" panose="020B0604020202020204" pitchFamily="34" charset="0"/>
              <a:buChar char="•"/>
            </a:pPr>
            <a:r>
              <a:rPr lang="pl-PL" sz="1350" dirty="0">
                <a:latin typeface="TT5C1o00"/>
              </a:rPr>
              <a:t>wyświetlić ja użytkownikowi w określonym formacie;</a:t>
            </a:r>
          </a:p>
          <a:p>
            <a:pPr marL="214313" indent="-214313">
              <a:buFont typeface="Arial" panose="020B0604020202020204" pitchFamily="34" charset="0"/>
              <a:buChar char="•"/>
            </a:pPr>
            <a:r>
              <a:rPr lang="pl-PL" sz="1350" dirty="0">
                <a:latin typeface="TT5C1o00"/>
              </a:rPr>
              <a:t>zmienić postać informacji, np. przekształcając dokument XML na stronę w języku HTML;</a:t>
            </a:r>
          </a:p>
          <a:p>
            <a:pPr marL="214313" indent="-214313">
              <a:buFont typeface="Arial" panose="020B0604020202020204" pitchFamily="34" charset="0"/>
              <a:buChar char="•"/>
            </a:pPr>
            <a:r>
              <a:rPr lang="pl-PL" sz="1350" dirty="0">
                <a:latin typeface="TT5C1o00"/>
              </a:rPr>
              <a:t>wygenerować nowy dokument XML i przekazać go innemu programowi;</a:t>
            </a:r>
          </a:p>
          <a:p>
            <a:pPr marL="214313" indent="-214313">
              <a:buFont typeface="Arial" panose="020B0604020202020204" pitchFamily="34" charset="0"/>
              <a:buChar char="•"/>
            </a:pPr>
            <a:r>
              <a:rPr lang="pl-PL" sz="1350" dirty="0">
                <a:latin typeface="TT5C1o00"/>
              </a:rPr>
              <a:t>przetworzyć informacje do postaci zgodnej z określonym formatem bazy danych i zaktualizować bazę danych.</a:t>
            </a:r>
          </a:p>
          <a:p>
            <a:endParaRPr lang="pl-PL" sz="1350" dirty="0">
              <a:latin typeface="TT5C1o00"/>
            </a:endParaRPr>
          </a:p>
          <a:p>
            <a:r>
              <a:rPr lang="pl-PL" sz="1350" dirty="0">
                <a:latin typeface="TT5C1o00"/>
              </a:rPr>
              <a:t>Do dalszego przetwarzania dokumentu XML zwykle niezbędne są dodatkowe informacje, np. arkusze stylów, transformacje, definicje typu dokumentu DTD itd.</a:t>
            </a:r>
            <a:endParaRPr lang="pl-PL" sz="1350" dirty="0"/>
          </a:p>
          <a:p>
            <a:endParaRPr lang="pl-PL" sz="1350" dirty="0"/>
          </a:p>
        </p:txBody>
      </p:sp>
    </p:spTree>
    <p:extLst>
      <p:ext uri="{BB962C8B-B14F-4D97-AF65-F5344CB8AC3E}">
        <p14:creationId xmlns:p14="http://schemas.microsoft.com/office/powerpoint/2010/main" val="94843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9954" t="24272" r="28930" b="37047"/>
          <a:stretch/>
        </p:blipFill>
        <p:spPr>
          <a:xfrm>
            <a:off x="1706162" y="1133851"/>
            <a:ext cx="5596049" cy="3739064"/>
          </a:xfrm>
          <a:prstGeom prst="rect">
            <a:avLst/>
          </a:prstGeom>
        </p:spPr>
      </p:pic>
      <p:sp>
        <p:nvSpPr>
          <p:cNvPr id="3" name="pole tekstowe 2"/>
          <p:cNvSpPr txBox="1"/>
          <p:nvPr/>
        </p:nvSpPr>
        <p:spPr>
          <a:xfrm>
            <a:off x="1098839" y="229842"/>
            <a:ext cx="7200900" cy="415498"/>
          </a:xfrm>
          <a:prstGeom prst="rect">
            <a:avLst/>
          </a:prstGeom>
          <a:noFill/>
        </p:spPr>
        <p:txBody>
          <a:bodyPr wrap="square" rtlCol="0">
            <a:spAutoFit/>
          </a:bodyPr>
          <a:lstStyle/>
          <a:p>
            <a:r>
              <a:rPr lang="pl-PL" sz="2100" dirty="0"/>
              <a:t>Nośniki informacji w dokumencie XML</a:t>
            </a:r>
          </a:p>
        </p:txBody>
      </p:sp>
    </p:spTree>
    <p:extLst>
      <p:ext uri="{BB962C8B-B14F-4D97-AF65-F5344CB8AC3E}">
        <p14:creationId xmlns:p14="http://schemas.microsoft.com/office/powerpoint/2010/main" val="394315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dirty="0"/>
              <a:t>DTD – opis struktury dokumentu</a:t>
            </a:r>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2008" b="22008"/>
          <a:stretch>
            <a:fillRect/>
          </a:stretch>
        </p:blipFill>
        <p:spPr/>
      </p:pic>
    </p:spTree>
    <p:extLst>
      <p:ext uri="{BB962C8B-B14F-4D97-AF65-F5344CB8AC3E}">
        <p14:creationId xmlns:p14="http://schemas.microsoft.com/office/powerpoint/2010/main" val="212865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Centrum Szkoleniowe Comarch</a:t>
            </a:r>
            <a:endParaRPr lang="en-US" dirty="0"/>
          </a:p>
        </p:txBody>
      </p:sp>
    </p:spTree>
    <p:extLst>
      <p:ext uri="{BB962C8B-B14F-4D97-AF65-F5344CB8AC3E}">
        <p14:creationId xmlns:p14="http://schemas.microsoft.com/office/powerpoint/2010/main" val="38368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91190" y="375851"/>
            <a:ext cx="2822311" cy="369332"/>
          </a:xfrm>
          <a:prstGeom prst="rect">
            <a:avLst/>
          </a:prstGeom>
        </p:spPr>
        <p:txBody>
          <a:bodyPr wrap="none">
            <a:spAutoFit/>
          </a:bodyPr>
          <a:lstStyle/>
          <a:p>
            <a:r>
              <a:rPr lang="pl-PL" dirty="0" err="1">
                <a:solidFill>
                  <a:srgbClr val="000000"/>
                </a:solidFill>
                <a:latin typeface="Arial" panose="020B0604020202020204" pitchFamily="34" charset="0"/>
              </a:rPr>
              <a:t>Document</a:t>
            </a:r>
            <a:r>
              <a:rPr lang="pl-PL" dirty="0">
                <a:solidFill>
                  <a:srgbClr val="000000"/>
                </a:solidFill>
                <a:latin typeface="Arial" panose="020B0604020202020204" pitchFamily="34" charset="0"/>
              </a:rPr>
              <a:t> </a:t>
            </a:r>
            <a:r>
              <a:rPr lang="pl-PL" dirty="0" err="1">
                <a:solidFill>
                  <a:srgbClr val="000000"/>
                </a:solidFill>
                <a:latin typeface="Arial" panose="020B0604020202020204" pitchFamily="34" charset="0"/>
              </a:rPr>
              <a:t>Type</a:t>
            </a:r>
            <a:r>
              <a:rPr lang="pl-PL" dirty="0">
                <a:solidFill>
                  <a:srgbClr val="000000"/>
                </a:solidFill>
                <a:latin typeface="Arial" panose="020B0604020202020204" pitchFamily="34" charset="0"/>
              </a:rPr>
              <a:t> Definition</a:t>
            </a:r>
          </a:p>
        </p:txBody>
      </p:sp>
      <p:sp>
        <p:nvSpPr>
          <p:cNvPr id="4" name="Prostokąt 3"/>
          <p:cNvSpPr/>
          <p:nvPr/>
        </p:nvSpPr>
        <p:spPr>
          <a:xfrm>
            <a:off x="591189" y="1163123"/>
            <a:ext cx="5167972" cy="1785104"/>
          </a:xfrm>
          <a:prstGeom prst="rect">
            <a:avLst/>
          </a:prstGeom>
        </p:spPr>
        <p:txBody>
          <a:bodyPr wrap="square">
            <a:spAutoFit/>
          </a:bodyPr>
          <a:lstStyle/>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350" b="1" dirty="0">
                <a:solidFill>
                  <a:srgbClr val="000000"/>
                </a:solidFill>
                <a:latin typeface="Courier New" panose="02070309020205020404" pitchFamily="49" charset="0"/>
                <a:ea typeface="Times New Roman" panose="02020603050405020304" pitchFamily="18" charset="0"/>
              </a:rPr>
              <a:t>&lt;?xml</a:t>
            </a:r>
            <a:r>
              <a:rPr lang="en-US" sz="1350" dirty="0">
                <a:solidFill>
                  <a:srgbClr val="009900"/>
                </a:solidFill>
                <a:latin typeface="Courier New" panose="02070309020205020404" pitchFamily="49" charset="0"/>
                <a:ea typeface="Times New Roman" panose="02020603050405020304" pitchFamily="18" charset="0"/>
              </a:rPr>
              <a:t> </a:t>
            </a:r>
            <a:r>
              <a:rPr lang="en-US" sz="1350" dirty="0">
                <a:solidFill>
                  <a:srgbClr val="000066"/>
                </a:solidFill>
                <a:latin typeface="Courier New" panose="02070309020205020404" pitchFamily="49" charset="0"/>
                <a:ea typeface="Times New Roman" panose="02020603050405020304" pitchFamily="18" charset="0"/>
              </a:rPr>
              <a:t>version</a:t>
            </a:r>
            <a:r>
              <a:rPr lang="en-US" sz="1350" dirty="0">
                <a:solidFill>
                  <a:srgbClr val="009900"/>
                </a:solidFill>
                <a:latin typeface="Courier New" panose="02070309020205020404" pitchFamily="49" charset="0"/>
                <a:ea typeface="Times New Roman" panose="02020603050405020304" pitchFamily="18" charset="0"/>
              </a:rPr>
              <a:t>=</a:t>
            </a:r>
            <a:r>
              <a:rPr lang="en-US" sz="1350" dirty="0">
                <a:solidFill>
                  <a:srgbClr val="FF0000"/>
                </a:solidFill>
                <a:latin typeface="Courier New" panose="02070309020205020404" pitchFamily="49" charset="0"/>
                <a:ea typeface="Times New Roman" panose="02020603050405020304" pitchFamily="18" charset="0"/>
              </a:rPr>
              <a:t>"1.0"</a:t>
            </a:r>
            <a:r>
              <a:rPr lang="en-US" sz="1350" dirty="0">
                <a:solidFill>
                  <a:srgbClr val="009900"/>
                </a:solidFill>
                <a:latin typeface="Courier New" panose="02070309020205020404" pitchFamily="49" charset="0"/>
                <a:ea typeface="Times New Roman" panose="02020603050405020304" pitchFamily="18" charset="0"/>
              </a:rPr>
              <a:t> </a:t>
            </a:r>
            <a:r>
              <a:rPr lang="en-US" sz="1350" dirty="0">
                <a:solidFill>
                  <a:srgbClr val="000066"/>
                </a:solidFill>
                <a:latin typeface="Courier New" panose="02070309020205020404" pitchFamily="49" charset="0"/>
                <a:ea typeface="Times New Roman" panose="02020603050405020304" pitchFamily="18" charset="0"/>
              </a:rPr>
              <a:t>encoding</a:t>
            </a:r>
            <a:r>
              <a:rPr lang="en-US" sz="1350" dirty="0">
                <a:solidFill>
                  <a:srgbClr val="009900"/>
                </a:solidFill>
                <a:latin typeface="Courier New" panose="02070309020205020404" pitchFamily="49" charset="0"/>
                <a:ea typeface="Times New Roman" panose="02020603050405020304" pitchFamily="18" charset="0"/>
              </a:rPr>
              <a:t>=</a:t>
            </a:r>
            <a:r>
              <a:rPr lang="en-US" sz="1350" dirty="0">
                <a:solidFill>
                  <a:srgbClr val="FF0000"/>
                </a:solidFill>
                <a:latin typeface="Courier New" panose="02070309020205020404" pitchFamily="49" charset="0"/>
                <a:ea typeface="Times New Roman" panose="02020603050405020304" pitchFamily="18" charset="0"/>
              </a:rPr>
              <a:t>"UTF-8"</a:t>
            </a:r>
            <a:r>
              <a:rPr lang="en-US"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350" dirty="0">
                <a:solidFill>
                  <a:srgbClr val="00BBDD"/>
                </a:solidFill>
                <a:latin typeface="Courier New" panose="02070309020205020404" pitchFamily="49" charset="0"/>
                <a:ea typeface="Times New Roman" panose="02020603050405020304" pitchFamily="18" charset="0"/>
              </a:rPr>
              <a:t>&lt;!DOCTYPE </a:t>
            </a:r>
            <a:r>
              <a:rPr lang="en-US" sz="1350" dirty="0" err="1">
                <a:solidFill>
                  <a:srgbClr val="00BBDD"/>
                </a:solidFill>
                <a:latin typeface="Courier New" panose="02070309020205020404" pitchFamily="49" charset="0"/>
                <a:ea typeface="Times New Roman" panose="02020603050405020304" pitchFamily="18" charset="0"/>
              </a:rPr>
              <a:t>osoba</a:t>
            </a:r>
            <a:r>
              <a:rPr lang="en-US" sz="1350" dirty="0">
                <a:solidFill>
                  <a:srgbClr val="00BBDD"/>
                </a:solidFill>
                <a:latin typeface="Courier New" panose="02070309020205020404" pitchFamily="49" charset="0"/>
                <a:ea typeface="Times New Roman" panose="02020603050405020304" pitchFamily="18" charset="0"/>
              </a:rPr>
              <a:t> [</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350" dirty="0">
                <a:solidFill>
                  <a:srgbClr val="00BBDD"/>
                </a:solidFill>
                <a:latin typeface="Courier New" panose="02070309020205020404" pitchFamily="49" charset="0"/>
                <a:ea typeface="Times New Roman" panose="02020603050405020304" pitchFamily="18" charset="0"/>
              </a:rPr>
              <a:t>   </a:t>
            </a:r>
            <a:r>
              <a:rPr lang="pl-PL" sz="1350" dirty="0">
                <a:solidFill>
                  <a:srgbClr val="00BBDD"/>
                </a:solidFill>
                <a:latin typeface="Courier New" panose="02070309020205020404" pitchFamily="49" charset="0"/>
                <a:ea typeface="Times New Roman" panose="02020603050405020304" pitchFamily="18" charset="0"/>
              </a:rPr>
              <a:t>&lt;!ELEMENT osoba (</a:t>
            </a:r>
            <a:r>
              <a:rPr lang="pl-PL" sz="1350" dirty="0" err="1">
                <a:solidFill>
                  <a:srgbClr val="00BBDD"/>
                </a:solidFill>
                <a:latin typeface="Courier New" panose="02070309020205020404" pitchFamily="49" charset="0"/>
                <a:ea typeface="Times New Roman" panose="02020603050405020304" pitchFamily="18" charset="0"/>
              </a:rPr>
              <a:t>imie</a:t>
            </a:r>
            <a:r>
              <a:rPr lang="pl-PL" sz="1350" dirty="0">
                <a:solidFill>
                  <a:srgbClr val="00BBDD"/>
                </a:solidFill>
                <a:latin typeface="Courier New" panose="02070309020205020404" pitchFamily="49" charset="0"/>
                <a:ea typeface="Times New Roman" panose="02020603050405020304" pitchFamily="18" charset="0"/>
              </a:rPr>
              <a:t>, </a:t>
            </a:r>
            <a:r>
              <a:rPr lang="pl-PL" sz="1350" dirty="0" err="1">
                <a:solidFill>
                  <a:srgbClr val="00BBDD"/>
                </a:solidFill>
                <a:latin typeface="Courier New" panose="02070309020205020404" pitchFamily="49" charset="0"/>
                <a:ea typeface="Times New Roman" panose="02020603050405020304" pitchFamily="18" charset="0"/>
              </a:rPr>
              <a:t>drugieImie</a:t>
            </a:r>
            <a:r>
              <a:rPr lang="pl-PL" sz="1350" dirty="0">
                <a:solidFill>
                  <a:srgbClr val="00BBDD"/>
                </a:solidFill>
                <a:latin typeface="Courier New" panose="02070309020205020404" pitchFamily="49" charset="0"/>
                <a:ea typeface="Times New Roman" panose="02020603050405020304" pitchFamily="18" charset="0"/>
              </a:rPr>
              <a:t>, nazwisko)&gt;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dirty="0">
                <a:solidFill>
                  <a:srgbClr val="009900"/>
                </a:solidFill>
                <a:latin typeface="Courier New" panose="02070309020205020404" pitchFamily="49" charset="0"/>
                <a:ea typeface="Times New Roman" panose="02020603050405020304" pitchFamily="18" charset="0"/>
              </a:rPr>
              <a:t>&lt;!ELEMENT </a:t>
            </a:r>
            <a:r>
              <a:rPr lang="pl-PL" sz="1350" dirty="0" err="1">
                <a:solidFill>
                  <a:srgbClr val="009900"/>
                </a:solidFill>
                <a:latin typeface="Courier New" panose="02070309020205020404" pitchFamily="49" charset="0"/>
                <a:ea typeface="Times New Roman" panose="02020603050405020304" pitchFamily="18" charset="0"/>
              </a:rPr>
              <a:t>imie</a:t>
            </a:r>
            <a:r>
              <a:rPr lang="pl-PL" sz="1350" dirty="0">
                <a:solidFill>
                  <a:srgbClr val="009900"/>
                </a:solidFill>
                <a:latin typeface="Courier New" panose="02070309020205020404" pitchFamily="49" charset="0"/>
                <a:ea typeface="Times New Roman" panose="02020603050405020304" pitchFamily="18" charset="0"/>
              </a:rPr>
              <a:t> </a:t>
            </a:r>
            <a:r>
              <a:rPr lang="pl-PL" sz="1350" dirty="0">
                <a:solidFill>
                  <a:srgbClr val="66CC66"/>
                </a:solidFill>
                <a:latin typeface="Courier New" panose="02070309020205020404" pitchFamily="49" charset="0"/>
                <a:ea typeface="Times New Roman" panose="02020603050405020304" pitchFamily="18" charset="0"/>
              </a:rPr>
              <a:t>(</a:t>
            </a:r>
            <a:r>
              <a:rPr lang="pl-PL" sz="1350" dirty="0">
                <a:solidFill>
                  <a:srgbClr val="009900"/>
                </a:solidFill>
                <a:latin typeface="Courier New" panose="02070309020205020404" pitchFamily="49" charset="0"/>
                <a:ea typeface="Times New Roman" panose="02020603050405020304" pitchFamily="18" charset="0"/>
              </a:rPr>
              <a:t>#PCDATA</a:t>
            </a:r>
            <a:r>
              <a:rPr lang="pl-PL" sz="1350" dirty="0">
                <a:solidFill>
                  <a:srgbClr val="66CC66"/>
                </a:solidFill>
                <a:latin typeface="Courier New" panose="02070309020205020404" pitchFamily="49" charset="0"/>
                <a:ea typeface="Times New Roman" panose="02020603050405020304" pitchFamily="18" charset="0"/>
              </a:rPr>
              <a:t>)</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dirty="0">
                <a:solidFill>
                  <a:srgbClr val="009900"/>
                </a:solidFill>
                <a:latin typeface="Courier New" panose="02070309020205020404" pitchFamily="49" charset="0"/>
                <a:ea typeface="Times New Roman" panose="02020603050405020304" pitchFamily="18" charset="0"/>
              </a:rPr>
              <a:t>&lt;!ELEMENT </a:t>
            </a:r>
            <a:r>
              <a:rPr lang="pl-PL" sz="1350" dirty="0" err="1">
                <a:solidFill>
                  <a:srgbClr val="009900"/>
                </a:solidFill>
                <a:latin typeface="Courier New" panose="02070309020205020404" pitchFamily="49" charset="0"/>
                <a:ea typeface="Times New Roman" panose="02020603050405020304" pitchFamily="18" charset="0"/>
              </a:rPr>
              <a:t>drugieImie</a:t>
            </a:r>
            <a:r>
              <a:rPr lang="pl-PL" sz="1350" dirty="0">
                <a:solidFill>
                  <a:srgbClr val="009900"/>
                </a:solidFill>
                <a:latin typeface="Courier New" panose="02070309020205020404" pitchFamily="49" charset="0"/>
                <a:ea typeface="Times New Roman" panose="02020603050405020304" pitchFamily="18" charset="0"/>
              </a:rPr>
              <a:t> </a:t>
            </a:r>
            <a:r>
              <a:rPr lang="pl-PL" sz="1350" dirty="0">
                <a:solidFill>
                  <a:srgbClr val="66CC66"/>
                </a:solidFill>
                <a:latin typeface="Courier New" panose="02070309020205020404" pitchFamily="49" charset="0"/>
                <a:ea typeface="Times New Roman" panose="02020603050405020304" pitchFamily="18" charset="0"/>
              </a:rPr>
              <a:t>(</a:t>
            </a:r>
            <a:r>
              <a:rPr lang="pl-PL" sz="1350" dirty="0">
                <a:solidFill>
                  <a:srgbClr val="009900"/>
                </a:solidFill>
                <a:latin typeface="Courier New" panose="02070309020205020404" pitchFamily="49" charset="0"/>
                <a:ea typeface="Times New Roman" panose="02020603050405020304" pitchFamily="18" charset="0"/>
              </a:rPr>
              <a:t>#PCDATA</a:t>
            </a:r>
            <a:r>
              <a:rPr lang="pl-PL" sz="1350" dirty="0">
                <a:solidFill>
                  <a:srgbClr val="66CC66"/>
                </a:solidFill>
                <a:latin typeface="Courier New" panose="02070309020205020404" pitchFamily="49" charset="0"/>
                <a:ea typeface="Times New Roman" panose="02020603050405020304" pitchFamily="18" charset="0"/>
              </a:rPr>
              <a:t>)</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dirty="0">
                <a:solidFill>
                  <a:srgbClr val="009900"/>
                </a:solidFill>
                <a:latin typeface="Courier New" panose="02070309020205020404" pitchFamily="49" charset="0"/>
                <a:ea typeface="Times New Roman" panose="02020603050405020304" pitchFamily="18" charset="0"/>
              </a:rPr>
              <a:t>&lt;!ELEMENT nazwisko </a:t>
            </a:r>
            <a:r>
              <a:rPr lang="pl-PL" sz="1350" dirty="0">
                <a:solidFill>
                  <a:srgbClr val="66CC66"/>
                </a:solidFill>
                <a:latin typeface="Courier New" panose="02070309020205020404" pitchFamily="49" charset="0"/>
                <a:ea typeface="Times New Roman" panose="02020603050405020304" pitchFamily="18" charset="0"/>
              </a:rPr>
              <a:t>(</a:t>
            </a:r>
            <a:r>
              <a:rPr lang="pl-PL" sz="1350" dirty="0">
                <a:solidFill>
                  <a:srgbClr val="009900"/>
                </a:solidFill>
                <a:latin typeface="Courier New" panose="02070309020205020404" pitchFamily="49" charset="0"/>
                <a:ea typeface="Times New Roman" panose="02020603050405020304" pitchFamily="18" charset="0"/>
              </a:rPr>
              <a:t>#PCDATA</a:t>
            </a:r>
            <a:r>
              <a:rPr lang="pl-PL" sz="1350" dirty="0">
                <a:solidFill>
                  <a:srgbClr val="66CC66"/>
                </a:solidFill>
                <a:latin typeface="Courier New" panose="02070309020205020404" pitchFamily="49" charset="0"/>
                <a:ea typeface="Times New Roman" panose="02020603050405020304" pitchFamily="18" charset="0"/>
              </a:rPr>
              <a:t>)</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BBDD"/>
                </a:solidFill>
                <a:latin typeface="Courier New" panose="02070309020205020404" pitchFamily="49" charset="0"/>
                <a:ea typeface="Times New Roman" panose="02020603050405020304" pitchFamily="18" charset="0"/>
              </a:rPr>
              <a:t>]&gt;</a:t>
            </a: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b="1" dirty="0">
                <a:solidFill>
                  <a:srgbClr val="000000"/>
                </a:solidFill>
                <a:latin typeface="Courier New" panose="02070309020205020404" pitchFamily="49" charset="0"/>
                <a:ea typeface="Times New Roman" panose="02020603050405020304" pitchFamily="18" charset="0"/>
              </a:rPr>
              <a:t>&lt;osoba&gt;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imie</a:t>
            </a:r>
            <a:r>
              <a:rPr lang="pl-PL" sz="1350" b="1" dirty="0">
                <a:solidFill>
                  <a:srgbClr val="000000"/>
                </a:solidFill>
                <a:latin typeface="Courier New" panose="02070309020205020404" pitchFamily="49" charset="0"/>
                <a:ea typeface="Times New Roman" panose="02020603050405020304" pitchFamily="18" charset="0"/>
              </a:rPr>
              <a:t>&gt;</a:t>
            </a:r>
            <a:r>
              <a:rPr lang="pl-PL" sz="1350" dirty="0">
                <a:solidFill>
                  <a:srgbClr val="000000"/>
                </a:solidFill>
                <a:latin typeface="Courier New" panose="02070309020205020404" pitchFamily="49" charset="0"/>
                <a:ea typeface="Times New Roman" panose="02020603050405020304" pitchFamily="18" charset="0"/>
              </a:rPr>
              <a:t>Zygfryd</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imie</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drugieImie</a:t>
            </a:r>
            <a:r>
              <a:rPr lang="pl-PL" sz="1350" b="1" dirty="0">
                <a:solidFill>
                  <a:srgbClr val="000000"/>
                </a:solidFill>
                <a:latin typeface="Courier New" panose="02070309020205020404" pitchFamily="49" charset="0"/>
                <a:ea typeface="Times New Roman" panose="02020603050405020304" pitchFamily="18" charset="0"/>
              </a:rPr>
              <a:t>&gt;</a:t>
            </a:r>
            <a:r>
              <a:rPr lang="pl-PL" sz="1350" dirty="0">
                <a:solidFill>
                  <a:srgbClr val="000000"/>
                </a:solidFill>
                <a:latin typeface="Courier New" panose="02070309020205020404" pitchFamily="49" charset="0"/>
                <a:ea typeface="Times New Roman" panose="02020603050405020304" pitchFamily="18" charset="0"/>
              </a:rPr>
              <a:t>Zenobiusz</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drugieImie</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b="1" dirty="0">
                <a:solidFill>
                  <a:srgbClr val="000000"/>
                </a:solidFill>
                <a:latin typeface="Courier New" panose="02070309020205020404" pitchFamily="49" charset="0"/>
                <a:ea typeface="Times New Roman" panose="02020603050405020304" pitchFamily="18" charset="0"/>
              </a:rPr>
              <a:t>&lt;nazwisko&gt;</a:t>
            </a:r>
            <a:r>
              <a:rPr lang="pl-PL" sz="1350" dirty="0">
                <a:solidFill>
                  <a:srgbClr val="000000"/>
                </a:solidFill>
                <a:latin typeface="Courier New" panose="02070309020205020404" pitchFamily="49" charset="0"/>
                <a:ea typeface="Times New Roman" panose="02020603050405020304" pitchFamily="18" charset="0"/>
              </a:rPr>
              <a:t>Wawrzyniak</a:t>
            </a:r>
            <a:r>
              <a:rPr lang="pl-PL" sz="1350" b="1" dirty="0">
                <a:solidFill>
                  <a:srgbClr val="000000"/>
                </a:solidFill>
                <a:latin typeface="Courier New" panose="02070309020205020404" pitchFamily="49" charset="0"/>
                <a:ea typeface="Times New Roman" panose="02020603050405020304" pitchFamily="18" charset="0"/>
              </a:rPr>
              <a:t>&lt;/nazwisko&gt;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b="1" dirty="0">
                <a:solidFill>
                  <a:srgbClr val="000000"/>
                </a:solidFill>
                <a:latin typeface="Courier New" panose="02070309020205020404" pitchFamily="49" charset="0"/>
                <a:ea typeface="Times New Roman" panose="02020603050405020304" pitchFamily="18" charset="0"/>
              </a:rPr>
              <a:t>&lt;/osoba&gt;</a:t>
            </a:r>
            <a:endParaRPr lang="pl-PL" sz="1200" dirty="0">
              <a:latin typeface="Times New Roman" panose="02020603050405020304" pitchFamily="18" charset="0"/>
              <a:ea typeface="Times New Roman" panose="02020603050405020304" pitchFamily="18" charset="0"/>
            </a:endParaRPr>
          </a:p>
        </p:txBody>
      </p:sp>
      <p:sp>
        <p:nvSpPr>
          <p:cNvPr id="5" name="Prostokąt 4"/>
          <p:cNvSpPr/>
          <p:nvPr/>
        </p:nvSpPr>
        <p:spPr>
          <a:xfrm>
            <a:off x="591189" y="2968624"/>
            <a:ext cx="7926759" cy="1131079"/>
          </a:xfrm>
          <a:prstGeom prst="rect">
            <a:avLst/>
          </a:prstGeom>
        </p:spPr>
        <p:txBody>
          <a:bodyPr wrap="square">
            <a:spAutoFit/>
          </a:bodyPr>
          <a:lstStyle/>
          <a:p>
            <a:r>
              <a:rPr lang="pl-PL" sz="1350" b="1" dirty="0">
                <a:solidFill>
                  <a:srgbClr val="000000"/>
                </a:solidFill>
                <a:latin typeface="Arial" panose="020B0604020202020204" pitchFamily="34" charset="0"/>
              </a:rPr>
              <a:t>DTD</a:t>
            </a:r>
            <a:r>
              <a:rPr lang="pl-PL" sz="1350" dirty="0">
                <a:solidFill>
                  <a:srgbClr val="000000"/>
                </a:solidFill>
                <a:latin typeface="Arial" panose="020B0604020202020204" pitchFamily="34" charset="0"/>
              </a:rPr>
              <a:t> (ang. </a:t>
            </a:r>
            <a:r>
              <a:rPr lang="pl-PL" sz="1350" i="1" dirty="0" err="1">
                <a:solidFill>
                  <a:srgbClr val="000000"/>
                </a:solidFill>
                <a:latin typeface="Arial" panose="020B0604020202020204" pitchFamily="34" charset="0"/>
              </a:rPr>
              <a:t>Document</a:t>
            </a:r>
            <a:r>
              <a:rPr lang="pl-PL" sz="1350" i="1" dirty="0">
                <a:solidFill>
                  <a:srgbClr val="000000"/>
                </a:solidFill>
                <a:latin typeface="Arial" panose="020B0604020202020204" pitchFamily="34" charset="0"/>
              </a:rPr>
              <a:t> </a:t>
            </a:r>
            <a:r>
              <a:rPr lang="pl-PL" sz="1350" i="1" dirty="0" err="1">
                <a:solidFill>
                  <a:srgbClr val="000000"/>
                </a:solidFill>
                <a:latin typeface="Arial" panose="020B0604020202020204" pitchFamily="34" charset="0"/>
              </a:rPr>
              <a:t>Type</a:t>
            </a:r>
            <a:r>
              <a:rPr lang="pl-PL" sz="1350" i="1" dirty="0">
                <a:solidFill>
                  <a:srgbClr val="000000"/>
                </a:solidFill>
                <a:latin typeface="Arial" panose="020B0604020202020204" pitchFamily="34" charset="0"/>
              </a:rPr>
              <a:t> Definition</a:t>
            </a:r>
            <a:r>
              <a:rPr lang="pl-PL" sz="1350" dirty="0">
                <a:solidFill>
                  <a:srgbClr val="000000"/>
                </a:solidFill>
                <a:latin typeface="Arial" panose="020B0604020202020204" pitchFamily="34" charset="0"/>
              </a:rPr>
              <a:t>, </a:t>
            </a:r>
            <a:r>
              <a:rPr lang="pl-PL" sz="1350" b="1" dirty="0">
                <a:solidFill>
                  <a:srgbClr val="000000"/>
                </a:solidFill>
                <a:latin typeface="Arial" panose="020B0604020202020204" pitchFamily="34" charset="0"/>
              </a:rPr>
              <a:t>definicja typu dokumentu</a:t>
            </a:r>
            <a:r>
              <a:rPr lang="pl-PL" sz="1350" dirty="0">
                <a:solidFill>
                  <a:srgbClr val="000000"/>
                </a:solidFill>
                <a:latin typeface="Arial" panose="020B0604020202020204" pitchFamily="34" charset="0"/>
              </a:rPr>
              <a:t>) – rodzaj dokumentu definiujący formalną strukturę dokumentów </a:t>
            </a:r>
            <a:r>
              <a:rPr lang="pl-PL" sz="1350" dirty="0">
                <a:solidFill>
                  <a:srgbClr val="0B0080"/>
                </a:solidFill>
                <a:latin typeface="Arial" panose="020B0604020202020204" pitchFamily="34" charset="0"/>
              </a:rPr>
              <a:t>XML</a:t>
            </a:r>
            <a:r>
              <a:rPr lang="pl-PL" sz="1350" dirty="0">
                <a:solidFill>
                  <a:srgbClr val="000000"/>
                </a:solidFill>
                <a:latin typeface="Arial" panose="020B0604020202020204" pitchFamily="34" charset="0"/>
              </a:rPr>
              <a:t>, </a:t>
            </a:r>
            <a:r>
              <a:rPr lang="pl-PL" sz="1350" dirty="0">
                <a:solidFill>
                  <a:srgbClr val="0B0080"/>
                </a:solidFill>
                <a:latin typeface="Arial" panose="020B0604020202020204" pitchFamily="34" charset="0"/>
              </a:rPr>
              <a:t>HTML</a:t>
            </a:r>
            <a:r>
              <a:rPr lang="pl-PL" sz="1350" dirty="0">
                <a:solidFill>
                  <a:srgbClr val="000000"/>
                </a:solidFill>
                <a:latin typeface="Arial" panose="020B0604020202020204" pitchFamily="34" charset="0"/>
              </a:rPr>
              <a:t>, </a:t>
            </a:r>
            <a:r>
              <a:rPr lang="pl-PL" sz="1350" dirty="0">
                <a:solidFill>
                  <a:srgbClr val="0B0080"/>
                </a:solidFill>
                <a:latin typeface="Arial" panose="020B0604020202020204" pitchFamily="34" charset="0"/>
              </a:rPr>
              <a:t>XHTML</a:t>
            </a:r>
            <a:r>
              <a:rPr lang="pl-PL" sz="1350" dirty="0">
                <a:solidFill>
                  <a:srgbClr val="000000"/>
                </a:solidFill>
                <a:latin typeface="Arial" panose="020B0604020202020204" pitchFamily="34" charset="0"/>
              </a:rPr>
              <a:t> lub innych pochodzących z rodziny </a:t>
            </a:r>
            <a:r>
              <a:rPr lang="pl-PL" sz="1350" dirty="0">
                <a:solidFill>
                  <a:srgbClr val="0B0080"/>
                </a:solidFill>
                <a:latin typeface="Arial" panose="020B0604020202020204" pitchFamily="34" charset="0"/>
              </a:rPr>
              <a:t>SGML</a:t>
            </a:r>
            <a:r>
              <a:rPr lang="pl-PL" sz="1350" dirty="0">
                <a:solidFill>
                  <a:srgbClr val="000000"/>
                </a:solidFill>
                <a:latin typeface="Arial" panose="020B0604020202020204" pitchFamily="34" charset="0"/>
              </a:rPr>
              <a:t> lub </a:t>
            </a:r>
            <a:r>
              <a:rPr lang="pl-PL" sz="1350" dirty="0">
                <a:solidFill>
                  <a:srgbClr val="0B0080"/>
                </a:solidFill>
                <a:latin typeface="Arial" panose="020B0604020202020204" pitchFamily="34" charset="0"/>
              </a:rPr>
              <a:t>XML</a:t>
            </a:r>
            <a:r>
              <a:rPr lang="pl-PL" sz="1350" dirty="0">
                <a:solidFill>
                  <a:srgbClr val="000000"/>
                </a:solidFill>
                <a:latin typeface="Arial" panose="020B0604020202020204" pitchFamily="34" charset="0"/>
              </a:rPr>
              <a:t>. Definicje DTD mogą być zawarte w pliku dokumentu, którego strukturę definiują, przeważnie jednak zapisane są w osobnym pliku tekstowym, co pozwala na zastosowanie tego samego DTD dla wielu dokumentów.</a:t>
            </a:r>
            <a:endParaRPr lang="pl-PL" sz="1350" dirty="0"/>
          </a:p>
        </p:txBody>
      </p:sp>
    </p:spTree>
    <p:extLst>
      <p:ext uri="{BB962C8B-B14F-4D97-AF65-F5344CB8AC3E}">
        <p14:creationId xmlns:p14="http://schemas.microsoft.com/office/powerpoint/2010/main" val="2261805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p:cNvGraphicFramePr>
            <a:graphicFrameLocks noGrp="1"/>
          </p:cNvGraphicFramePr>
          <p:nvPr/>
        </p:nvGraphicFramePr>
        <p:xfrm>
          <a:off x="942975" y="2260997"/>
          <a:ext cx="7348970" cy="1295400"/>
        </p:xfrm>
        <a:graphic>
          <a:graphicData uri="http://schemas.openxmlformats.org/drawingml/2006/table">
            <a:tbl>
              <a:tblPr firstRow="1" firstCol="1" bandRow="1">
                <a:tableStyleId>{5C22544A-7EE6-4342-B048-85BDC9FD1C3A}</a:tableStyleId>
              </a:tblPr>
              <a:tblGrid>
                <a:gridCol w="1066890">
                  <a:extLst>
                    <a:ext uri="{9D8B030D-6E8A-4147-A177-3AD203B41FA5}">
                      <a16:colId xmlns:a16="http://schemas.microsoft.com/office/drawing/2014/main" val="20000"/>
                    </a:ext>
                  </a:extLst>
                </a:gridCol>
                <a:gridCol w="6282080">
                  <a:extLst>
                    <a:ext uri="{9D8B030D-6E8A-4147-A177-3AD203B41FA5}">
                      <a16:colId xmlns:a16="http://schemas.microsoft.com/office/drawing/2014/main" val="20001"/>
                    </a:ext>
                  </a:extLst>
                </a:gridCol>
              </a:tblGrid>
              <a:tr h="179070">
                <a:tc>
                  <a:txBody>
                    <a:bodyPr/>
                    <a:lstStyle/>
                    <a:p>
                      <a:pPr algn="ctr">
                        <a:lnSpc>
                          <a:spcPts val="1440"/>
                        </a:lnSpc>
                        <a:spcBef>
                          <a:spcPts val="1200"/>
                        </a:spcBef>
                        <a:spcAft>
                          <a:spcPts val="1200"/>
                        </a:spcAft>
                      </a:pPr>
                      <a:r>
                        <a:rPr lang="pl-PL" sz="1500" dirty="0">
                          <a:effectLst/>
                        </a:rPr>
                        <a:t>Symbol</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gn="ctr">
                        <a:lnSpc>
                          <a:spcPts val="1440"/>
                        </a:lnSpc>
                        <a:spcBef>
                          <a:spcPts val="1200"/>
                        </a:spcBef>
                        <a:spcAft>
                          <a:spcPts val="1200"/>
                        </a:spcAft>
                      </a:pPr>
                      <a:r>
                        <a:rPr lang="pl-PL" sz="1500">
                          <a:effectLst/>
                        </a:rPr>
                        <a:t>Znaczenie</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0"/>
                  </a:ext>
                </a:extLst>
              </a:tr>
              <a:tr h="312420">
                <a:tc>
                  <a:txBody>
                    <a:bodyPr/>
                    <a:lstStyle/>
                    <a:p>
                      <a:pPr>
                        <a:lnSpc>
                          <a:spcPts val="1440"/>
                        </a:lnSpc>
                        <a:spcBef>
                          <a:spcPts val="1200"/>
                        </a:spcBef>
                        <a:spcAft>
                          <a:spcPts val="1200"/>
                        </a:spcAft>
                      </a:pPr>
                      <a:r>
                        <a:rPr lang="pl-PL" sz="1500" dirty="0">
                          <a:effectLst/>
                        </a:rPr>
                        <a:t>bez symbolu</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tylko jeden raz. Jest to sposób domyślny.</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1"/>
                  </a:ext>
                </a:extLst>
              </a:tr>
              <a:tr h="179070">
                <a:tc>
                  <a:txBody>
                    <a:bodyPr/>
                    <a:lstStyle/>
                    <a:p>
                      <a:pPr>
                        <a:lnSpc>
                          <a:spcPts val="1440"/>
                        </a:lnSpc>
                        <a:spcBef>
                          <a:spcPts val="1200"/>
                        </a:spcBef>
                        <a:spcAft>
                          <a:spcPts val="1200"/>
                        </a:spcAft>
                      </a:pPr>
                      <a:r>
                        <a:rPr lang="pl-PL" sz="1500">
                          <a:effectLst/>
                        </a:rPr>
                        <a:t> ?</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co najwyżej raz.</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2"/>
                  </a:ext>
                </a:extLst>
              </a:tr>
              <a:tr h="179070">
                <a:tc>
                  <a:txBody>
                    <a:bodyPr/>
                    <a:lstStyle/>
                    <a:p>
                      <a:pPr>
                        <a:lnSpc>
                          <a:spcPts val="1440"/>
                        </a:lnSpc>
                        <a:spcBef>
                          <a:spcPts val="1200"/>
                        </a:spcBef>
                        <a:spcAft>
                          <a:spcPts val="1200"/>
                        </a:spcAft>
                      </a:pPr>
                      <a:r>
                        <a:rPr lang="pl-PL" sz="1500">
                          <a:effectLst/>
                        </a:rPr>
                        <a:t>+</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przynajmniej raz.</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3"/>
                  </a:ext>
                </a:extLst>
              </a:tr>
              <a:tr h="179070">
                <a:tc>
                  <a:txBody>
                    <a:bodyPr/>
                    <a:lstStyle/>
                    <a:p>
                      <a:pPr>
                        <a:lnSpc>
                          <a:spcPts val="1440"/>
                        </a:lnSpc>
                        <a:spcBef>
                          <a:spcPts val="1200"/>
                        </a:spcBef>
                        <a:spcAft>
                          <a:spcPts val="1200"/>
                        </a:spcAft>
                      </a:pPr>
                      <a:r>
                        <a:rPr lang="pl-PL" sz="1500">
                          <a:effectLst/>
                        </a:rPr>
                        <a:t>*</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dowolną ilość razy.</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4"/>
                  </a:ext>
                </a:extLst>
              </a:tr>
            </a:tbl>
          </a:graphicData>
        </a:graphic>
      </p:graphicFrame>
      <p:sp>
        <p:nvSpPr>
          <p:cNvPr id="3" name="pole tekstowe 2"/>
          <p:cNvSpPr txBox="1"/>
          <p:nvPr/>
        </p:nvSpPr>
        <p:spPr>
          <a:xfrm>
            <a:off x="833871" y="670214"/>
            <a:ext cx="5011016" cy="369332"/>
          </a:xfrm>
          <a:prstGeom prst="rect">
            <a:avLst/>
          </a:prstGeom>
          <a:noFill/>
        </p:spPr>
        <p:txBody>
          <a:bodyPr wrap="square" rtlCol="0">
            <a:spAutoFit/>
          </a:bodyPr>
          <a:lstStyle/>
          <a:p>
            <a:r>
              <a:rPr lang="pl-PL" dirty="0"/>
              <a:t>Wskaźniki liczby wystąpień</a:t>
            </a:r>
          </a:p>
        </p:txBody>
      </p:sp>
    </p:spTree>
    <p:extLst>
      <p:ext uri="{BB962C8B-B14F-4D97-AF65-F5344CB8AC3E}">
        <p14:creationId xmlns:p14="http://schemas.microsoft.com/office/powerpoint/2010/main" val="4269765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p:cNvSpPr/>
          <p:nvPr/>
        </p:nvSpPr>
        <p:spPr>
          <a:xfrm>
            <a:off x="1615786" y="860083"/>
            <a:ext cx="5702012" cy="2929007"/>
          </a:xfrm>
          <a:prstGeom prst="rect">
            <a:avLst/>
          </a:prstGeom>
        </p:spPr>
        <p:txBody>
          <a:bodyPr wrap="square">
            <a:spAutoFit/>
          </a:bodyPr>
          <a:lstStyle/>
          <a:p>
            <a:pPr>
              <a:lnSpc>
                <a:spcPts val="1260"/>
              </a:lnSpc>
              <a:spcBef>
                <a:spcPts val="338"/>
              </a:spcBef>
              <a:spcAft>
                <a:spcPts val="338"/>
              </a:spcAft>
            </a:pPr>
            <a:r>
              <a:rPr lang="pl-PL" sz="1500" dirty="0">
                <a:latin typeface="Georgia" panose="02040502050405020303" pitchFamily="18" charset="0"/>
                <a:ea typeface="Times New Roman" panose="02020603050405020304" pitchFamily="18" charset="0"/>
              </a:rPr>
              <a:t>Jak zakodować w DTD atrybuty?</a:t>
            </a:r>
            <a:endParaRPr lang="pl-PL" sz="1200" dirty="0">
              <a:latin typeface="Times New Roman" panose="02020603050405020304" pitchFamily="18" charset="0"/>
              <a:ea typeface="Times New Roman" panose="02020603050405020304" pitchFamily="18" charset="0"/>
            </a:endParaRPr>
          </a:p>
          <a:p>
            <a:r>
              <a:rPr lang="pl-PL" sz="1350" dirty="0">
                <a:solidFill>
                  <a:srgbClr val="000000"/>
                </a:solidFill>
                <a:latin typeface="Georgia" panose="02040502050405020303" pitchFamily="18" charset="0"/>
                <a:ea typeface="Times New Roman" panose="02020603050405020304" pitchFamily="18" charset="0"/>
              </a:rPr>
              <a:t>Wiemy jak opisywać elementy (znaczniki). Do opisu ich atrybutów wykorzystujemy deklaracje ze słowem kluczowym ATTLIST.</a:t>
            </a:r>
            <a:endParaRPr lang="pl-PL" sz="1200" dirty="0">
              <a:latin typeface="Times New Roman" panose="02020603050405020304" pitchFamily="18" charset="0"/>
              <a:ea typeface="Times New Roman" panose="02020603050405020304" pitchFamily="18" charset="0"/>
            </a:endParaRPr>
          </a:p>
          <a:p>
            <a:r>
              <a:rPr lang="en-US" sz="1200" b="1" dirty="0">
                <a:solidFill>
                  <a:srgbClr val="000000"/>
                </a:solidFill>
                <a:latin typeface="Times New Roman" panose="02020603050405020304" pitchFamily="18" charset="0"/>
                <a:ea typeface="Times New Roman" panose="02020603050405020304" pitchFamily="18" charset="0"/>
              </a:rPr>
              <a:t> </a:t>
            </a:r>
            <a:endParaRPr lang="pl-PL" sz="1200" b="1" dirty="0">
              <a:solidFill>
                <a:srgbClr val="000000"/>
              </a:solidFill>
              <a:latin typeface="Times New Roman" panose="02020603050405020304" pitchFamily="18" charset="0"/>
              <a:ea typeface="Times New Roman" panose="02020603050405020304" pitchFamily="18" charset="0"/>
            </a:endParaRPr>
          </a:p>
          <a:p>
            <a:endParaRPr lang="pl-PL" sz="1200" b="1" dirty="0">
              <a:solidFill>
                <a:srgbClr val="000000"/>
              </a:solidFill>
              <a:latin typeface="Times New Roman" panose="02020603050405020304" pitchFamily="18" charset="0"/>
              <a:ea typeface="Times New Roman" panose="02020603050405020304" pitchFamily="18" charset="0"/>
            </a:endParaRPr>
          </a:p>
          <a:p>
            <a:endParaRPr lang="pl-PL" sz="1200" b="1" dirty="0">
              <a:solidFill>
                <a:srgbClr val="000000"/>
              </a:solidFill>
              <a:latin typeface="Times New Roman" panose="02020603050405020304" pitchFamily="18" charset="0"/>
              <a:ea typeface="Times New Roman" panose="02020603050405020304" pitchFamily="18" charset="0"/>
            </a:endParaRPr>
          </a:p>
          <a:p>
            <a:endParaRPr lang="pl-PL" sz="1200" dirty="0">
              <a:latin typeface="Times New Roman" panose="02020603050405020304" pitchFamily="18" charset="0"/>
              <a:ea typeface="Times New Roman" panose="02020603050405020304" pitchFamily="18" charset="0"/>
            </a:endParaRPr>
          </a:p>
          <a:p>
            <a:r>
              <a:rPr lang="en-US" sz="1200" b="1" dirty="0">
                <a:solidFill>
                  <a:srgbClr val="000000"/>
                </a:solidFill>
                <a:latin typeface="Times New Roman" panose="02020603050405020304" pitchFamily="18" charset="0"/>
                <a:ea typeface="Times New Roman" panose="02020603050405020304" pitchFamily="18" charset="0"/>
              </a:rPr>
              <a:t>&lt;?xml</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version</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"1.0"</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encoding</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"UTF-8"</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BBDD"/>
                </a:solidFill>
                <a:latin typeface="Times New Roman" panose="02020603050405020304" pitchFamily="18" charset="0"/>
                <a:ea typeface="Times New Roman" panose="02020603050405020304" pitchFamily="18" charset="0"/>
              </a:rPr>
              <a:t>&lt;!DOCTYPE </a:t>
            </a:r>
            <a:r>
              <a:rPr lang="en-US" sz="1200" dirty="0" err="1">
                <a:solidFill>
                  <a:srgbClr val="00BBDD"/>
                </a:solidFill>
                <a:latin typeface="Times New Roman" panose="02020603050405020304" pitchFamily="18" charset="0"/>
                <a:ea typeface="Times New Roman" panose="02020603050405020304" pitchFamily="18" charset="0"/>
              </a:rPr>
              <a:t>rysunek</a:t>
            </a:r>
            <a:r>
              <a:rPr lang="en-US" sz="1200" dirty="0">
                <a:solidFill>
                  <a:srgbClr val="00BBDD"/>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a:t>
            </a:r>
            <a:endParaRPr lang="pl-PL" sz="1200" dirty="0">
              <a:latin typeface="Times New Roman" panose="02020603050405020304" pitchFamily="18" charset="0"/>
              <a:ea typeface="Times New Roman" panose="02020603050405020304" pitchFamily="18" charset="0"/>
            </a:endParaRPr>
          </a:p>
          <a:p>
            <a:r>
              <a:rPr lang="en-US" sz="1200" dirty="0">
                <a:solidFill>
                  <a:srgbClr val="0099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&lt;</a:t>
            </a:r>
            <a:r>
              <a:rPr lang="en-US" sz="1200" dirty="0">
                <a:solidFill>
                  <a:srgbClr val="009900"/>
                </a:solidFill>
                <a:latin typeface="Times New Roman" panose="02020603050405020304" pitchFamily="18" charset="0"/>
                <a:ea typeface="Times New Roman" panose="02020603050405020304" pitchFamily="18" charset="0"/>
              </a:rPr>
              <a:t>!ELEMENT </a:t>
            </a:r>
            <a:r>
              <a:rPr lang="en-US" sz="1200" dirty="0" err="1">
                <a:solidFill>
                  <a:srgbClr val="009900"/>
                </a:solidFill>
                <a:latin typeface="Times New Roman" panose="02020603050405020304" pitchFamily="18" charset="0"/>
                <a:ea typeface="Times New Roman" panose="02020603050405020304" pitchFamily="18" charset="0"/>
              </a:rPr>
              <a:t>rysunek</a:t>
            </a:r>
            <a:r>
              <a:rPr lang="en-US" sz="1200" dirty="0">
                <a:solidFill>
                  <a:srgbClr val="009900"/>
                </a:solidFill>
                <a:latin typeface="Times New Roman" panose="02020603050405020304" pitchFamily="18" charset="0"/>
                <a:ea typeface="Times New Roman" panose="02020603050405020304" pitchFamily="18" charset="0"/>
              </a:rPr>
              <a:t> EMPTY</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00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&lt;</a:t>
            </a:r>
            <a:r>
              <a:rPr lang="en-US" sz="1200" dirty="0">
                <a:solidFill>
                  <a:srgbClr val="009900"/>
                </a:solidFill>
                <a:latin typeface="Times New Roman" panose="02020603050405020304" pitchFamily="18" charset="0"/>
                <a:ea typeface="Times New Roman" panose="02020603050405020304" pitchFamily="18" charset="0"/>
              </a:rPr>
              <a:t>!ATTLIST </a:t>
            </a:r>
            <a:r>
              <a:rPr lang="en-US" sz="1200" dirty="0" err="1">
                <a:solidFill>
                  <a:srgbClr val="009900"/>
                </a:solidFill>
                <a:latin typeface="Times New Roman" panose="02020603050405020304" pitchFamily="18" charset="0"/>
                <a:ea typeface="Times New Roman" panose="02020603050405020304" pitchFamily="18" charset="0"/>
              </a:rPr>
              <a:t>rysunek</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err="1">
                <a:solidFill>
                  <a:srgbClr val="009900"/>
                </a:solidFill>
                <a:latin typeface="Times New Roman" panose="02020603050405020304" pitchFamily="18" charset="0"/>
                <a:ea typeface="Times New Roman" panose="02020603050405020304" pitchFamily="18" charset="0"/>
              </a:rPr>
              <a:t>identyfikator</a:t>
            </a:r>
            <a:r>
              <a:rPr lang="en-US" sz="1200" dirty="0">
                <a:solidFill>
                  <a:srgbClr val="009900"/>
                </a:solidFill>
                <a:latin typeface="Times New Roman" panose="02020603050405020304" pitchFamily="18" charset="0"/>
                <a:ea typeface="Times New Roman" panose="02020603050405020304" pitchFamily="18" charset="0"/>
              </a:rPr>
              <a:t> ID         #IMPLIED</a:t>
            </a:r>
            <a:endParaRPr lang="pl-PL" sz="1200" dirty="0">
              <a:latin typeface="Times New Roman" panose="02020603050405020304" pitchFamily="18" charset="0"/>
              <a:ea typeface="Times New Roman" panose="02020603050405020304" pitchFamily="18" charset="0"/>
            </a:endParaRPr>
          </a:p>
          <a:p>
            <a:r>
              <a:rPr lang="en-US" sz="1200" dirty="0">
                <a:solidFill>
                  <a:srgbClr val="009900"/>
                </a:solidFill>
                <a:latin typeface="Times New Roman" panose="02020603050405020304" pitchFamily="18" charset="0"/>
                <a:ea typeface="Times New Roman" panose="02020603050405020304" pitchFamily="18" charset="0"/>
              </a:rPr>
              <a:t>                    file          CDATA      #IMPLIED</a:t>
            </a:r>
            <a:endParaRPr lang="pl-PL" sz="1200" dirty="0">
              <a:latin typeface="Times New Roman" panose="02020603050405020304" pitchFamily="18" charset="0"/>
              <a:ea typeface="Times New Roman" panose="02020603050405020304" pitchFamily="18" charset="0"/>
            </a:endParaRPr>
          </a:p>
          <a:p>
            <a:r>
              <a:rPr lang="en-US" sz="1200" dirty="0">
                <a:solidFill>
                  <a:srgbClr val="009900"/>
                </a:solidFill>
                <a:latin typeface="Times New Roman" panose="02020603050405020304" pitchFamily="18" charset="0"/>
                <a:ea typeface="Times New Roman" panose="02020603050405020304" pitchFamily="18" charset="0"/>
              </a:rPr>
              <a:t>                    type          </a:t>
            </a:r>
            <a:r>
              <a:rPr lang="en-US" sz="1200" dirty="0">
                <a:solidFill>
                  <a:srgbClr val="66CC66"/>
                </a:solidFill>
                <a:latin typeface="Times New Roman" panose="02020603050405020304" pitchFamily="18" charset="0"/>
                <a:ea typeface="Times New Roman" panose="02020603050405020304" pitchFamily="18" charset="0"/>
              </a:rPr>
              <a:t>(</a:t>
            </a:r>
            <a:r>
              <a:rPr lang="en-US" sz="1200" dirty="0" err="1">
                <a:solidFill>
                  <a:srgbClr val="009900"/>
                </a:solidFill>
                <a:latin typeface="Times New Roman" panose="02020603050405020304" pitchFamily="18" charset="0"/>
                <a:ea typeface="Times New Roman" panose="02020603050405020304" pitchFamily="18" charset="0"/>
              </a:rPr>
              <a:t>jpeg|gif</a:t>
            </a:r>
            <a:r>
              <a:rPr lang="en-US" sz="1200" dirty="0">
                <a:solidFill>
                  <a:srgbClr val="66CC66"/>
                </a:solidFill>
                <a:latin typeface="Times New Roman" panose="02020603050405020304" pitchFamily="18" charset="0"/>
                <a:ea typeface="Times New Roman" panose="02020603050405020304" pitchFamily="18" charset="0"/>
              </a:rPr>
              <a:t>)</a:t>
            </a:r>
            <a:r>
              <a:rPr lang="en-US" sz="1200" dirty="0">
                <a:solidFill>
                  <a:srgbClr val="009900"/>
                </a:solidFill>
                <a:latin typeface="Times New Roman" panose="02020603050405020304" pitchFamily="18" charset="0"/>
                <a:ea typeface="Times New Roman" panose="02020603050405020304" pitchFamily="18" charset="0"/>
              </a:rPr>
              <a:t> #IMPLIED</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00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&lt;</a:t>
            </a:r>
            <a:r>
              <a:rPr lang="en-US" sz="1200" b="1" dirty="0" err="1">
                <a:solidFill>
                  <a:srgbClr val="000000"/>
                </a:solidFill>
                <a:latin typeface="Times New Roman" panose="02020603050405020304" pitchFamily="18" charset="0"/>
                <a:ea typeface="Times New Roman" panose="02020603050405020304" pitchFamily="18" charset="0"/>
              </a:rPr>
              <a:t>rysunek</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err="1">
                <a:solidFill>
                  <a:srgbClr val="000066"/>
                </a:solidFill>
                <a:latin typeface="Times New Roman" panose="02020603050405020304" pitchFamily="18" charset="0"/>
                <a:ea typeface="Times New Roman" panose="02020603050405020304" pitchFamily="18" charset="0"/>
              </a:rPr>
              <a:t>identyfikator</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"zbior5"</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file</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"rys3.gif"</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type</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"gif"</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76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02773" y="873209"/>
            <a:ext cx="6000750" cy="3208571"/>
          </a:xfrm>
          <a:prstGeom prst="rect">
            <a:avLst/>
          </a:prstGeom>
        </p:spPr>
        <p:txBody>
          <a:bodyPr wrap="square">
            <a:spAutoFit/>
          </a:bodyPr>
          <a:lstStyle/>
          <a:p>
            <a:r>
              <a:rPr lang="pl-PL" sz="1350" dirty="0">
                <a:solidFill>
                  <a:srgbClr val="000000"/>
                </a:solidFill>
                <a:latin typeface="Georgia" panose="02040502050405020303" pitchFamily="18" charset="0"/>
                <a:ea typeface="Times New Roman" panose="02020603050405020304" pitchFamily="18" charset="0"/>
              </a:rPr>
              <a:t>Dla każdego innego elementu w pliku XML można stworzyć taką listę atrybutów (ATTLIST). Widać, że atrybuty w DTD definiujemy trzema składowymi: nazwą, typem i informacją o wartości atrybutu (opcjonalna, domyślna, obowiązkowa). Ważniejsze typy atrybutów:</a:t>
            </a:r>
            <a:endParaRPr lang="pl-PL" sz="1200" dirty="0">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CDATA - łańcuch znaków (dowolny)</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NMTOKEN - pojedyncze słowo (litery, cyfry, podkreślenia, myślniki, kropki, dwukropki), bez znaków białych czyli spacji i tabulatorów</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NMTOKENS - </a:t>
            </a:r>
            <a:r>
              <a:rPr lang="pl-PL" sz="1350" dirty="0" err="1">
                <a:solidFill>
                  <a:srgbClr val="000000"/>
                </a:solidFill>
                <a:latin typeface="Georgia" panose="02040502050405020303" pitchFamily="18" charset="0"/>
                <a:ea typeface="Times New Roman" panose="02020603050405020304" pitchFamily="18" charset="0"/>
              </a:rPr>
              <a:t>j.w</a:t>
            </a:r>
            <a:r>
              <a:rPr lang="pl-PL" sz="1350" dirty="0">
                <a:solidFill>
                  <a:srgbClr val="000000"/>
                </a:solidFill>
                <a:latin typeface="Georgia" panose="02040502050405020303" pitchFamily="18" charset="0"/>
                <a:ea typeface="Times New Roman" panose="02020603050405020304" pitchFamily="18" charset="0"/>
              </a:rPr>
              <a:t> ale może być wiele takich słów oddzielonych spacjami</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a:t>
            </a:r>
            <a:r>
              <a:rPr lang="pl-PL" sz="1350" dirty="0" err="1">
                <a:solidFill>
                  <a:srgbClr val="000000"/>
                </a:solidFill>
                <a:latin typeface="Georgia" panose="02040502050405020303" pitchFamily="18" charset="0"/>
                <a:ea typeface="Times New Roman" panose="02020603050405020304" pitchFamily="18" charset="0"/>
              </a:rPr>
              <a:t>x|y|z</a:t>
            </a:r>
            <a:r>
              <a:rPr lang="pl-PL" sz="1350" dirty="0">
                <a:solidFill>
                  <a:srgbClr val="000000"/>
                </a:solidFill>
                <a:latin typeface="Georgia" panose="02040502050405020303" pitchFamily="18" charset="0"/>
                <a:ea typeface="Times New Roman" panose="02020603050405020304" pitchFamily="18" charset="0"/>
              </a:rPr>
              <a:t>) - typ wyliczeniowy, jedna z wartości x, y lub z</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ID - unikalny na cały dokument identyfikator elementu</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IDREF - referencja do jakiegoś ID w dokumencie, zawiera wartość ID stojącego w innym miejscu</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IDREFS - </a:t>
            </a:r>
            <a:r>
              <a:rPr lang="pl-PL" sz="1350" dirty="0" err="1">
                <a:solidFill>
                  <a:srgbClr val="000000"/>
                </a:solidFill>
                <a:latin typeface="Georgia" panose="02040502050405020303" pitchFamily="18" charset="0"/>
                <a:ea typeface="Times New Roman" panose="02020603050405020304" pitchFamily="18" charset="0"/>
              </a:rPr>
              <a:t>j.w</a:t>
            </a:r>
            <a:r>
              <a:rPr lang="pl-PL" sz="1350" dirty="0">
                <a:solidFill>
                  <a:srgbClr val="000000"/>
                </a:solidFill>
                <a:latin typeface="Georgia" panose="02040502050405020303" pitchFamily="18" charset="0"/>
                <a:ea typeface="Times New Roman" panose="02020603050405020304" pitchFamily="18" charset="0"/>
              </a:rPr>
              <a:t>. ale może zawierać kilka referencji oddzielonych spacjami</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ENTITY, ENTITIES - jednostki (np. osobny plik), rodzaj zmiennej przechowującej dalsze informacje</a:t>
            </a:r>
            <a:endParaRPr lang="pl-PL" sz="1200"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474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2083378" y="1751724"/>
            <a:ext cx="4572000" cy="1338828"/>
          </a:xfrm>
          <a:prstGeom prst="rect">
            <a:avLst/>
          </a:prstGeom>
        </p:spPr>
        <p:txBody>
          <a:bodyPr>
            <a:spAutoFit/>
          </a:bodyPr>
          <a:lstStyle/>
          <a:p>
            <a:r>
              <a:rPr lang="pl-PL" sz="1350" dirty="0">
                <a:solidFill>
                  <a:srgbClr val="000000"/>
                </a:solidFill>
                <a:latin typeface="Georgia" panose="02040502050405020303" pitchFamily="18" charset="0"/>
                <a:ea typeface="Times New Roman" panose="02020603050405020304" pitchFamily="18" charset="0"/>
              </a:rPr>
              <a:t>Wartości domyślne atrybutów to:</a:t>
            </a:r>
            <a:endParaRPr lang="pl-PL" sz="1200" dirty="0">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#IMPLIED - atrybut opcjonalny</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#REQUIRED - atrybut obowiązkowy</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"wartość" - wartość domyślna to "wartość"</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#FIXED "wartość" - atrybut stały, zawsze wynosi "wartość"</a:t>
            </a:r>
            <a:endParaRPr lang="pl-PL" sz="1200"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50585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XML </a:t>
            </a:r>
            <a:r>
              <a:rPr lang="pl-PL" dirty="0" err="1"/>
              <a:t>Schema</a:t>
            </a:r>
            <a:endParaRPr lang="pl-PL" dirty="0"/>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5970" b="25970"/>
          <a:stretch>
            <a:fillRect/>
          </a:stretch>
        </p:blipFill>
        <p:spPr/>
      </p:pic>
    </p:spTree>
    <p:extLst>
      <p:ext uri="{BB962C8B-B14F-4D97-AF65-F5344CB8AC3E}">
        <p14:creationId xmlns:p14="http://schemas.microsoft.com/office/powerpoint/2010/main" val="282968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479002" y="336884"/>
            <a:ext cx="1265090" cy="300082"/>
          </a:xfrm>
          <a:prstGeom prst="rect">
            <a:avLst/>
          </a:prstGeom>
        </p:spPr>
        <p:txBody>
          <a:bodyPr wrap="none">
            <a:spAutoFit/>
          </a:bodyPr>
          <a:lstStyle/>
          <a:p>
            <a:r>
              <a:rPr lang="pl-PL" sz="1350" dirty="0">
                <a:solidFill>
                  <a:srgbClr val="000000"/>
                </a:solidFill>
                <a:latin typeface="Arial" panose="020B0604020202020204" pitchFamily="34" charset="0"/>
                <a:ea typeface="Times New Roman" panose="02020603050405020304" pitchFamily="18" charset="0"/>
              </a:rPr>
              <a:t>XML </a:t>
            </a:r>
            <a:r>
              <a:rPr lang="pl-PL" sz="1350" dirty="0" err="1">
                <a:solidFill>
                  <a:srgbClr val="000000"/>
                </a:solidFill>
                <a:latin typeface="Arial" panose="020B0604020202020204" pitchFamily="34" charset="0"/>
                <a:ea typeface="Times New Roman" panose="02020603050405020304" pitchFamily="18" charset="0"/>
              </a:rPr>
              <a:t>Schema</a:t>
            </a:r>
            <a:r>
              <a:rPr lang="pl-PL" sz="1350" dirty="0">
                <a:solidFill>
                  <a:srgbClr val="000000"/>
                </a:solidFill>
                <a:latin typeface="Arial" panose="020B0604020202020204" pitchFamily="34" charset="0"/>
                <a:ea typeface="Times New Roman" panose="02020603050405020304" pitchFamily="18" charset="0"/>
              </a:rPr>
              <a:t> </a:t>
            </a:r>
            <a:endParaRPr lang="pl-PL" sz="1350" dirty="0"/>
          </a:p>
        </p:txBody>
      </p:sp>
      <p:sp>
        <p:nvSpPr>
          <p:cNvPr id="3" name="Prostokąt 2"/>
          <p:cNvSpPr/>
          <p:nvPr/>
        </p:nvSpPr>
        <p:spPr>
          <a:xfrm>
            <a:off x="2784764" y="336885"/>
            <a:ext cx="5000624" cy="715581"/>
          </a:xfrm>
          <a:prstGeom prst="rect">
            <a:avLst/>
          </a:prstGeom>
        </p:spPr>
        <p:txBody>
          <a:bodyPr wrap="square">
            <a:spAutoFit/>
          </a:bodyPr>
          <a:lstStyle/>
          <a:p>
            <a:r>
              <a:rPr lang="pl-PL" sz="1350" dirty="0">
                <a:solidFill>
                  <a:srgbClr val="000000"/>
                </a:solidFill>
                <a:latin typeface="Arial" panose="020B0604020202020204" pitchFamily="34" charset="0"/>
                <a:ea typeface="Times New Roman" panose="02020603050405020304" pitchFamily="18" charset="0"/>
              </a:rPr>
              <a:t>XML </a:t>
            </a:r>
            <a:r>
              <a:rPr lang="pl-PL" sz="1350" dirty="0" err="1">
                <a:solidFill>
                  <a:srgbClr val="000000"/>
                </a:solidFill>
                <a:latin typeface="Arial" panose="020B0604020202020204" pitchFamily="34" charset="0"/>
                <a:ea typeface="Times New Roman" panose="02020603050405020304" pitchFamily="18" charset="0"/>
              </a:rPr>
              <a:t>Schema</a:t>
            </a:r>
            <a:r>
              <a:rPr lang="pl-PL" sz="1350" dirty="0">
                <a:solidFill>
                  <a:srgbClr val="000000"/>
                </a:solidFill>
                <a:latin typeface="Arial" panose="020B0604020202020204" pitchFamily="34" charset="0"/>
                <a:ea typeface="Times New Roman" panose="02020603050405020304" pitchFamily="18" charset="0"/>
              </a:rPr>
              <a:t> służy do definiowania klas dokumentów XML, dlatego często stosuje się termin “instancja” określający dokument XML zgodny z danych schematem XML. </a:t>
            </a:r>
            <a:endParaRPr lang="pl-PL" sz="1350" dirty="0"/>
          </a:p>
        </p:txBody>
      </p:sp>
      <p:sp>
        <p:nvSpPr>
          <p:cNvPr id="6" name="pole tekstowe 5">
            <a:hlinkClick r:id="rId2" action="ppaction://hlinkfile"/>
          </p:cNvPr>
          <p:cNvSpPr txBox="1"/>
          <p:nvPr/>
        </p:nvSpPr>
        <p:spPr>
          <a:xfrm>
            <a:off x="911802" y="4262870"/>
            <a:ext cx="2945823" cy="646331"/>
          </a:xfrm>
          <a:prstGeom prst="rect">
            <a:avLst/>
          </a:prstGeom>
          <a:noFill/>
        </p:spPr>
        <p:txBody>
          <a:bodyPr wrap="square" rtlCol="0">
            <a:spAutoFit/>
          </a:bodyPr>
          <a:lstStyle/>
          <a:p>
            <a:r>
              <a:rPr lang="pl-PL" dirty="0">
                <a:solidFill>
                  <a:srgbClr val="C00000"/>
                </a:solidFill>
              </a:rPr>
              <a:t>DOKUMENT – XML SCHEMA</a:t>
            </a:r>
          </a:p>
        </p:txBody>
      </p:sp>
    </p:spTree>
    <p:extLst>
      <p:ext uri="{BB962C8B-B14F-4D97-AF65-F5344CB8AC3E}">
        <p14:creationId xmlns:p14="http://schemas.microsoft.com/office/powerpoint/2010/main" val="4274375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631249" y="249382"/>
            <a:ext cx="2945822" cy="300082"/>
          </a:xfrm>
          <a:prstGeom prst="rect">
            <a:avLst/>
          </a:prstGeom>
          <a:noFill/>
        </p:spPr>
        <p:txBody>
          <a:bodyPr wrap="square" rtlCol="0">
            <a:spAutoFit/>
          </a:bodyPr>
          <a:lstStyle/>
          <a:p>
            <a:r>
              <a:rPr lang="pl-PL" sz="1350" dirty="0"/>
              <a:t>Typy proste i typy złożone</a:t>
            </a:r>
          </a:p>
        </p:txBody>
      </p:sp>
      <p:pic>
        <p:nvPicPr>
          <p:cNvPr id="3" name="Obraz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070" y="249382"/>
            <a:ext cx="4122593" cy="4699363"/>
          </a:xfrm>
          <a:prstGeom prst="rect">
            <a:avLst/>
          </a:prstGeom>
        </p:spPr>
      </p:pic>
    </p:spTree>
    <p:extLst>
      <p:ext uri="{BB962C8B-B14F-4D97-AF65-F5344CB8AC3E}">
        <p14:creationId xmlns:p14="http://schemas.microsoft.com/office/powerpoint/2010/main" val="414035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649432" y="339655"/>
            <a:ext cx="7813964" cy="923330"/>
          </a:xfrm>
          <a:prstGeom prst="rect">
            <a:avLst/>
          </a:prstGeom>
        </p:spPr>
        <p:txBody>
          <a:bodyPr wrap="square">
            <a:spAutoFit/>
          </a:bodyPr>
          <a:lstStyle/>
          <a:p>
            <a:r>
              <a:rPr lang="pl-PL" sz="1350" b="1" dirty="0">
                <a:solidFill>
                  <a:srgbClr val="000000"/>
                </a:solidFill>
                <a:latin typeface="Arial" panose="020B0604020202020204" pitchFamily="34" charset="0"/>
              </a:rPr>
              <a:t>Wyrażenia regularne</a:t>
            </a:r>
            <a:r>
              <a:rPr lang="pl-PL" sz="1350" dirty="0">
                <a:solidFill>
                  <a:srgbClr val="000000"/>
                </a:solidFill>
                <a:latin typeface="Arial" panose="020B0604020202020204" pitchFamily="34" charset="0"/>
              </a:rPr>
              <a:t> (</a:t>
            </a:r>
            <a:r>
              <a:rPr lang="pl-PL" sz="1350" dirty="0">
                <a:solidFill>
                  <a:srgbClr val="0B0080"/>
                </a:solidFill>
                <a:latin typeface="Arial" panose="020B0604020202020204" pitchFamily="34" charset="0"/>
              </a:rPr>
              <a:t>ang.</a:t>
            </a:r>
            <a:r>
              <a:rPr lang="pl-PL" sz="1350" dirty="0">
                <a:solidFill>
                  <a:srgbClr val="000000"/>
                </a:solidFill>
                <a:latin typeface="Arial" panose="020B0604020202020204" pitchFamily="34" charset="0"/>
              </a:rPr>
              <a:t> </a:t>
            </a:r>
            <a:r>
              <a:rPr lang="pl-PL" sz="1350" i="1" dirty="0" err="1">
                <a:solidFill>
                  <a:srgbClr val="000000"/>
                </a:solidFill>
                <a:latin typeface="Arial" panose="020B0604020202020204" pitchFamily="34" charset="0"/>
              </a:rPr>
              <a:t>regular</a:t>
            </a:r>
            <a:r>
              <a:rPr lang="pl-PL" sz="1350" i="1" dirty="0">
                <a:solidFill>
                  <a:srgbClr val="000000"/>
                </a:solidFill>
                <a:latin typeface="Arial" panose="020B0604020202020204" pitchFamily="34" charset="0"/>
              </a:rPr>
              <a:t> </a:t>
            </a:r>
            <a:r>
              <a:rPr lang="pl-PL" sz="1350" i="1" dirty="0" err="1">
                <a:solidFill>
                  <a:srgbClr val="000000"/>
                </a:solidFill>
                <a:latin typeface="Arial" panose="020B0604020202020204" pitchFamily="34" charset="0"/>
              </a:rPr>
              <a:t>expressions</a:t>
            </a:r>
            <a:r>
              <a:rPr lang="pl-PL" sz="1350" dirty="0">
                <a:solidFill>
                  <a:srgbClr val="000000"/>
                </a:solidFill>
                <a:latin typeface="Arial" panose="020B0604020202020204" pitchFamily="34" charset="0"/>
              </a:rPr>
              <a:t>, w skrócie </a:t>
            </a:r>
            <a:r>
              <a:rPr lang="pl-PL" sz="1350" b="1" dirty="0" err="1">
                <a:solidFill>
                  <a:srgbClr val="000000"/>
                </a:solidFill>
                <a:latin typeface="Arial" panose="020B0604020202020204" pitchFamily="34" charset="0"/>
              </a:rPr>
              <a:t>regex</a:t>
            </a:r>
            <a:r>
              <a:rPr lang="pl-PL" sz="1350" dirty="0">
                <a:solidFill>
                  <a:srgbClr val="000000"/>
                </a:solidFill>
                <a:latin typeface="Arial" panose="020B0604020202020204" pitchFamily="34" charset="0"/>
              </a:rPr>
              <a:t> lub </a:t>
            </a:r>
            <a:r>
              <a:rPr lang="pl-PL" sz="1350" b="1" dirty="0" err="1">
                <a:solidFill>
                  <a:srgbClr val="000000"/>
                </a:solidFill>
                <a:latin typeface="Arial" panose="020B0604020202020204" pitchFamily="34" charset="0"/>
              </a:rPr>
              <a:t>regexp</a:t>
            </a:r>
            <a:r>
              <a:rPr lang="pl-PL" sz="1350" dirty="0">
                <a:solidFill>
                  <a:srgbClr val="000000"/>
                </a:solidFill>
                <a:latin typeface="Arial" panose="020B0604020202020204" pitchFamily="34" charset="0"/>
              </a:rPr>
              <a:t>) – wzorce, które opisują łańcuchy </a:t>
            </a:r>
            <a:r>
              <a:rPr lang="pl-PL" sz="1350" dirty="0">
                <a:solidFill>
                  <a:srgbClr val="0B0080"/>
                </a:solidFill>
                <a:latin typeface="Arial" panose="020B0604020202020204" pitchFamily="34" charset="0"/>
              </a:rPr>
              <a:t>symboli</a:t>
            </a:r>
            <a:r>
              <a:rPr lang="pl-PL" sz="1350" dirty="0">
                <a:solidFill>
                  <a:srgbClr val="000000"/>
                </a:solidFill>
                <a:latin typeface="Arial" panose="020B0604020202020204" pitchFamily="34" charset="0"/>
              </a:rPr>
              <a:t>. Teoria wyrażeń regularnych jest związana z teorią </a:t>
            </a:r>
            <a:r>
              <a:rPr lang="pl-PL" sz="1350" dirty="0">
                <a:solidFill>
                  <a:srgbClr val="0B0080"/>
                </a:solidFill>
                <a:latin typeface="Arial" panose="020B0604020202020204" pitchFamily="34" charset="0"/>
              </a:rPr>
              <a:t>języków regularnych</a:t>
            </a:r>
            <a:r>
              <a:rPr lang="pl-PL" sz="1350" dirty="0">
                <a:solidFill>
                  <a:srgbClr val="000000"/>
                </a:solidFill>
                <a:latin typeface="Arial" panose="020B0604020202020204" pitchFamily="34" charset="0"/>
              </a:rPr>
              <a:t>. Wyrażenia regularne mogą określać </a:t>
            </a:r>
            <a:r>
              <a:rPr lang="pl-PL" sz="1350" dirty="0">
                <a:solidFill>
                  <a:srgbClr val="0B0080"/>
                </a:solidFill>
                <a:latin typeface="Arial" panose="020B0604020202020204" pitchFamily="34" charset="0"/>
              </a:rPr>
              <a:t>zbiór</a:t>
            </a:r>
            <a:r>
              <a:rPr lang="pl-PL" sz="1350" dirty="0">
                <a:solidFill>
                  <a:srgbClr val="000000"/>
                </a:solidFill>
                <a:latin typeface="Arial" panose="020B0604020202020204" pitchFamily="34" charset="0"/>
              </a:rPr>
              <a:t> pasujących łańcuchów, mogą również wyszczególniać istotne części łańcucha.</a:t>
            </a:r>
            <a:endParaRPr lang="pl-PL" sz="1350" dirty="0"/>
          </a:p>
        </p:txBody>
      </p:sp>
      <p:graphicFrame>
        <p:nvGraphicFramePr>
          <p:cNvPr id="3" name="Tabela 2"/>
          <p:cNvGraphicFramePr>
            <a:graphicFrameLocks noGrp="1"/>
          </p:cNvGraphicFramePr>
          <p:nvPr/>
        </p:nvGraphicFramePr>
        <p:xfrm>
          <a:off x="335107" y="1654967"/>
          <a:ext cx="8486776" cy="3390240"/>
        </p:xfrm>
        <a:graphic>
          <a:graphicData uri="http://schemas.openxmlformats.org/drawingml/2006/table">
            <a:tbl>
              <a:tblPr/>
              <a:tblGrid>
                <a:gridCol w="1273016">
                  <a:extLst>
                    <a:ext uri="{9D8B030D-6E8A-4147-A177-3AD203B41FA5}">
                      <a16:colId xmlns:a16="http://schemas.microsoft.com/office/drawing/2014/main" val="20000"/>
                    </a:ext>
                  </a:extLst>
                </a:gridCol>
                <a:gridCol w="7213760">
                  <a:extLst>
                    <a:ext uri="{9D8B030D-6E8A-4147-A177-3AD203B41FA5}">
                      <a16:colId xmlns:a16="http://schemas.microsoft.com/office/drawing/2014/main" val="20001"/>
                    </a:ext>
                  </a:extLst>
                </a:gridCol>
              </a:tblGrid>
              <a:tr h="211890">
                <a:tc>
                  <a:txBody>
                    <a:bodyPr/>
                    <a:lstStyle/>
                    <a:p>
                      <a:pPr algn="ctr" fontAlgn="base"/>
                      <a:r>
                        <a:rPr lang="pl-PL" sz="1200" b="1" dirty="0">
                          <a:effectLst/>
                        </a:rPr>
                        <a:t>Ciąg znaków</a:t>
                      </a:r>
                    </a:p>
                  </a:txBody>
                  <a:tcPr marL="9066" marR="9066"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b="1">
                          <a:effectLst/>
                        </a:rPr>
                        <a:t>Znaczenie</a:t>
                      </a:r>
                    </a:p>
                  </a:txBody>
                  <a:tcPr marL="9066" marR="9066"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11890">
                <a:tc>
                  <a:txBody>
                    <a:bodyPr/>
                    <a:lstStyle/>
                    <a:p>
                      <a:pPr algn="ctr" fontAlgn="base"/>
                      <a:r>
                        <a:rPr lang="pl-PL" sz="1200" dirty="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Dowolny z podanych znaków</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Każdy znak oprócz tych podanych</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znak</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11890">
                <a:tc>
                  <a:txBody>
                    <a:bodyPr/>
                    <a:lstStyle/>
                    <a:p>
                      <a:pPr algn="ctr" fontAlgn="base"/>
                      <a:r>
                        <a:rPr lang="pl-PL" sz="1200">
                          <a:effectLst/>
                        </a:rPr>
                        <a:t>\w</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Znak słowa (równoważne wyrażeniu [a-zA-Z0-9_])</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11890">
                <a:tc>
                  <a:txBody>
                    <a:bodyPr/>
                    <a:lstStyle/>
                    <a:p>
                      <a:pPr algn="ctr" fontAlgn="base"/>
                      <a:r>
                        <a:rPr lang="pl-PL" sz="1200">
                          <a:effectLst/>
                        </a:rPr>
                        <a:t>\W</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znak nie będący znakiem słowa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11890">
                <a:tc>
                  <a:txBody>
                    <a:bodyPr/>
                    <a:lstStyle/>
                    <a:p>
                      <a:pPr algn="ctr" fontAlgn="base"/>
                      <a:r>
                        <a:rPr lang="pl-PL" sz="1200">
                          <a:effectLst/>
                        </a:rPr>
                        <a:t>\s</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biały znak taki jak spacja czy tabulacja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11890">
                <a:tc>
                  <a:txBody>
                    <a:bodyPr/>
                    <a:lstStyle/>
                    <a:p>
                      <a:pPr algn="ctr" fontAlgn="base"/>
                      <a:r>
                        <a:rPr lang="pl-PL" sz="1200">
                          <a:effectLst/>
                        </a:rPr>
                        <a:t>\S</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znak nie będący </a:t>
                      </a:r>
                      <a:r>
                        <a:rPr lang="pl-PL" sz="1200" dirty="0" err="1">
                          <a:effectLst/>
                        </a:rPr>
                        <a:t>bialym</a:t>
                      </a:r>
                      <a:r>
                        <a:rPr lang="pl-PL" sz="1200" dirty="0">
                          <a:effectLst/>
                        </a:rPr>
                        <a:t> znakiem</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11890">
                <a:tc>
                  <a:txBody>
                    <a:bodyPr/>
                    <a:lstStyle/>
                    <a:p>
                      <a:pPr algn="ctr" fontAlgn="base"/>
                      <a:r>
                        <a:rPr lang="pl-PL" sz="1200">
                          <a:effectLst/>
                        </a:rPr>
                        <a:t>\d</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Dowolna cyfra (równoważne wyrażeniu [0-9])</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11890">
                <a:tc>
                  <a:txBody>
                    <a:bodyPr/>
                    <a:lstStyle/>
                    <a:p>
                      <a:pPr algn="ctr" fontAlgn="base"/>
                      <a:r>
                        <a:rPr lang="pl-PL" sz="1200">
                          <a:effectLst/>
                        </a:rPr>
                        <a:t>\D</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Dowolny znak nie będący cyfrą (równoważne wyrażeniu [^0-9])</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Dopasowuje jedno lub więcej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zero lub więcej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1"/>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zero lub jedno powtórzenie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2"/>
                  </a:ext>
                </a:extLst>
              </a:tr>
              <a:tr h="211890">
                <a:tc>
                  <a:txBody>
                    <a:bodyPr/>
                    <a:lstStyle/>
                    <a:p>
                      <a:pPr algn="ctr" fontAlgn="base"/>
                      <a:r>
                        <a:rPr lang="pl-PL" sz="1200">
                          <a:effectLst/>
                        </a:rPr>
                        <a:t>{n}</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a:t>
                      </a:r>
                      <a:r>
                        <a:rPr lang="pl-PL" sz="1200" dirty="0" err="1">
                          <a:effectLst/>
                        </a:rPr>
                        <a:t>dokladnie</a:t>
                      </a:r>
                      <a:r>
                        <a:rPr lang="pl-PL" sz="1200" dirty="0">
                          <a:effectLst/>
                        </a:rPr>
                        <a:t> n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3"/>
                  </a:ext>
                </a:extLst>
              </a:tr>
              <a:tr h="211890">
                <a:tc>
                  <a:txBody>
                    <a:bodyPr/>
                    <a:lstStyle/>
                    <a:p>
                      <a:pPr algn="ctr" fontAlgn="base"/>
                      <a:r>
                        <a:rPr lang="pl-PL" sz="1200">
                          <a:effectLst/>
                        </a:rPr>
                        <a:t>{n,}</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n lub więcej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4"/>
                  </a:ext>
                </a:extLst>
              </a:tr>
              <a:tr h="211890">
                <a:tc>
                  <a:txBody>
                    <a:bodyPr/>
                    <a:lstStyle/>
                    <a:p>
                      <a:pPr algn="ctr" fontAlgn="base"/>
                      <a:r>
                        <a:rPr lang="pl-PL" sz="1200">
                          <a:effectLst/>
                        </a:rPr>
                        <a:t>{n,m}</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od n do m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02408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p:cNvGraphicFramePr>
            <a:graphicFrameLocks noGrp="1"/>
          </p:cNvGraphicFramePr>
          <p:nvPr/>
        </p:nvGraphicFramePr>
        <p:xfrm>
          <a:off x="440640" y="1387187"/>
          <a:ext cx="8486776" cy="2031870"/>
        </p:xfrm>
        <a:graphic>
          <a:graphicData uri="http://schemas.openxmlformats.org/drawingml/2006/table">
            <a:tbl>
              <a:tblPr/>
              <a:tblGrid>
                <a:gridCol w="1273016">
                  <a:extLst>
                    <a:ext uri="{9D8B030D-6E8A-4147-A177-3AD203B41FA5}">
                      <a16:colId xmlns:a16="http://schemas.microsoft.com/office/drawing/2014/main" val="20000"/>
                    </a:ext>
                  </a:extLst>
                </a:gridCol>
                <a:gridCol w="7213760">
                  <a:extLst>
                    <a:ext uri="{9D8B030D-6E8A-4147-A177-3AD203B41FA5}">
                      <a16:colId xmlns:a16="http://schemas.microsoft.com/office/drawing/2014/main" val="20001"/>
                    </a:ext>
                  </a:extLst>
                </a:gridCol>
              </a:tblGrid>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To co stoi po lewej stronie LUB to co stoi po prawej stronie (tzw. alternatywa)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57765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Z tego co jest w nawiasie tworzy jeden element (tzw. grupę), wobec którego można zastosować znaki +, *, ?, | i inne. Zapamiętuje także znaki badanego tekstu, które pasują do tej grupy, aby użyć ich w późniejszych </a:t>
                      </a:r>
                      <a:r>
                        <a:rPr lang="pl-PL" sz="1200" dirty="0" err="1">
                          <a:effectLst/>
                        </a:rPr>
                        <a:t>odwołaniach</a:t>
                      </a:r>
                      <a:r>
                        <a:rPr lang="pl-PL" sz="1200" dirty="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94770">
                <a:tc>
                  <a:txBody>
                    <a:bodyPr/>
                    <a:lstStyle/>
                    <a:p>
                      <a:pPr algn="ctr" fontAlgn="base"/>
                      <a:r>
                        <a:rPr lang="pl-PL" sz="1200">
                          <a:effectLst/>
                        </a:rPr>
                        <a:t>\n</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dokładnie taki ciąg znaków, jaki został zapamiętany przy utworzeniu grupy nr n. Numeracja grup zaczyna się od jedynki i zależy od kolejności pojawiania się nawiasów otwierających we wzorcu.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Początek badanego tekstu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Koniec badanego tekstu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11890">
                <a:tc>
                  <a:txBody>
                    <a:bodyPr/>
                    <a:lstStyle/>
                    <a:p>
                      <a:pPr algn="ctr" fontAlgn="base"/>
                      <a:r>
                        <a:rPr lang="pl-PL" sz="1200">
                          <a:effectLst/>
                        </a:rPr>
                        <a:t>\b</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Punkt graniczny słowa, czyli jego początek lub koniec</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11890">
                <a:tc>
                  <a:txBody>
                    <a:bodyPr/>
                    <a:lstStyle/>
                    <a:p>
                      <a:pPr algn="ctr" fontAlgn="base"/>
                      <a:r>
                        <a:rPr lang="pl-PL" sz="1200">
                          <a:effectLst/>
                        </a:rPr>
                        <a:t>\B</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Pozycja, która nie jest punktem granicznym słowa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9573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Krótkie wprowadzenie do języka XML</a:t>
            </a:r>
          </a:p>
        </p:txBody>
      </p:sp>
      <p:sp>
        <p:nvSpPr>
          <p:cNvPr id="5" name="Symbol zastępczy tekstu 4"/>
          <p:cNvSpPr>
            <a:spLocks noGrp="1"/>
          </p:cNvSpPr>
          <p:nvPr>
            <p:ph type="body" sz="quarter" idx="30"/>
          </p:nvPr>
        </p:nvSpPr>
        <p:spPr>
          <a:xfrm>
            <a:off x="1581528" y="1611501"/>
            <a:ext cx="7105272" cy="279757"/>
          </a:xfrm>
        </p:spPr>
        <p:txBody>
          <a:bodyPr/>
          <a:lstStyle/>
          <a:p>
            <a:r>
              <a:rPr lang="pl-PL" dirty="0"/>
              <a:t> Transformacje i formatowanie XSLT</a:t>
            </a:r>
          </a:p>
        </p:txBody>
      </p:sp>
      <p:sp>
        <p:nvSpPr>
          <p:cNvPr id="6" name="Symbol zastępczy tekstu 5"/>
          <p:cNvSpPr>
            <a:spLocks noGrp="1"/>
          </p:cNvSpPr>
          <p:nvPr>
            <p:ph type="body" sz="quarter" idx="31"/>
          </p:nvPr>
        </p:nvSpPr>
        <p:spPr>
          <a:xfrm>
            <a:off x="1581528" y="1982578"/>
            <a:ext cx="7105272" cy="279757"/>
          </a:xfrm>
        </p:spPr>
        <p:txBody>
          <a:bodyPr/>
          <a:lstStyle/>
          <a:p>
            <a:pPr indent="0"/>
            <a:r>
              <a:rPr lang="pl-PL" dirty="0" err="1"/>
              <a:t>Podumowanie</a:t>
            </a:r>
            <a:endParaRPr lang="pl-PL" dirty="0"/>
          </a:p>
        </p:txBody>
      </p:sp>
      <p:sp>
        <p:nvSpPr>
          <p:cNvPr id="7" name="Symbol zastępczy tekstu 6"/>
          <p:cNvSpPr>
            <a:spLocks noGrp="1"/>
          </p:cNvSpPr>
          <p:nvPr>
            <p:ph type="body" sz="quarter" idx="32"/>
          </p:nvPr>
        </p:nvSpPr>
        <p:spPr>
          <a:xfrm>
            <a:off x="1581528" y="2353654"/>
            <a:ext cx="7105272" cy="279757"/>
          </a:xfrm>
        </p:spPr>
        <p:txBody>
          <a:bodyPr/>
          <a:lstStyle/>
          <a:p>
            <a:pPr indent="0"/>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pPr indent="0"/>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25831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444211" y="355759"/>
            <a:ext cx="8291945" cy="3416320"/>
          </a:xfrm>
          <a:prstGeom prst="rect">
            <a:avLst/>
          </a:prstGeom>
        </p:spPr>
        <p:txBody>
          <a:bodyPr wrap="square">
            <a:spAutoFit/>
          </a:bodyPr>
          <a:lstStyle/>
          <a:p>
            <a:r>
              <a:rPr lang="pl-PL" sz="1350" b="1" dirty="0">
                <a:latin typeface="Verdana" panose="020B0604030504040204" pitchFamily="34" charset="0"/>
              </a:rPr>
              <a:t>Aspekty</a:t>
            </a:r>
            <a:r>
              <a:rPr lang="pl-PL" sz="1350" dirty="0">
                <a:latin typeface="Verdana" panose="020B0604030504040204" pitchFamily="34" charset="0"/>
              </a:rPr>
              <a:t> - określają dopuszczalne wartości elementów i atrybutów. </a:t>
            </a:r>
            <a:br>
              <a:rPr lang="pl-PL" sz="1350" dirty="0"/>
            </a:br>
            <a:r>
              <a:rPr lang="pl-PL" sz="1350" dirty="0">
                <a:latin typeface="Verdana" panose="020B0604030504040204" pitchFamily="34" charset="0"/>
              </a:rPr>
              <a:t>W XML </a:t>
            </a:r>
            <a:r>
              <a:rPr lang="pl-PL" sz="1350" dirty="0" err="1">
                <a:latin typeface="Verdana" panose="020B0604030504040204" pitchFamily="34" charset="0"/>
              </a:rPr>
              <a:t>Schema</a:t>
            </a:r>
            <a:r>
              <a:rPr lang="pl-PL" sz="1350" dirty="0">
                <a:latin typeface="Verdana" panose="020B0604030504040204" pitchFamily="34" charset="0"/>
              </a:rPr>
              <a:t> wyróżniamy następujące aspekty:</a:t>
            </a:r>
          </a:p>
          <a:p>
            <a:pPr>
              <a:buFont typeface="Arial" panose="020B0604020202020204" pitchFamily="34" charset="0"/>
              <a:buChar char="•"/>
            </a:pPr>
            <a:endParaRPr lang="pl-PL" sz="1350" dirty="0">
              <a:latin typeface="Verdana" panose="020B0604030504040204" pitchFamily="34" charset="0"/>
            </a:endParaRPr>
          </a:p>
          <a:p>
            <a:pPr marL="214313" indent="-214313">
              <a:buFont typeface="Arial" panose="020B0604020202020204" pitchFamily="34" charset="0"/>
              <a:buChar char="•"/>
            </a:pPr>
            <a:r>
              <a:rPr lang="pl-PL" sz="1350" b="1" dirty="0" err="1">
                <a:latin typeface="Verdana" panose="020B0604030504040204" pitchFamily="34" charset="0"/>
              </a:rPr>
              <a:t>length</a:t>
            </a:r>
            <a:r>
              <a:rPr lang="pl-PL" sz="1350" dirty="0">
                <a:latin typeface="Verdana" panose="020B0604030504040204" pitchFamily="34" charset="0"/>
              </a:rPr>
              <a:t> - długość (dopuszczalna liczba znaków)</a:t>
            </a:r>
          </a:p>
          <a:p>
            <a:pPr marL="214313" indent="-214313">
              <a:buFont typeface="Arial" panose="020B0604020202020204" pitchFamily="34" charset="0"/>
              <a:buChar char="•"/>
            </a:pPr>
            <a:r>
              <a:rPr lang="pl-PL" sz="1350" b="1" dirty="0" err="1">
                <a:latin typeface="Verdana" panose="020B0604030504040204" pitchFamily="34" charset="0"/>
              </a:rPr>
              <a:t>minLength</a:t>
            </a:r>
            <a:r>
              <a:rPr lang="pl-PL" sz="1350" dirty="0">
                <a:latin typeface="Verdana" panose="020B0604030504040204" pitchFamily="34" charset="0"/>
              </a:rPr>
              <a:t> - minimalna długość</a:t>
            </a:r>
          </a:p>
          <a:p>
            <a:pPr marL="214313" indent="-214313">
              <a:buFont typeface="Arial" panose="020B0604020202020204" pitchFamily="34" charset="0"/>
              <a:buChar char="•"/>
            </a:pPr>
            <a:r>
              <a:rPr lang="pl-PL" sz="1350" b="1" dirty="0" err="1">
                <a:latin typeface="Verdana" panose="020B0604030504040204" pitchFamily="34" charset="0"/>
              </a:rPr>
              <a:t>maxLength</a:t>
            </a:r>
            <a:r>
              <a:rPr lang="pl-PL" sz="1350" dirty="0">
                <a:latin typeface="Verdana" panose="020B0604030504040204" pitchFamily="34" charset="0"/>
              </a:rPr>
              <a:t> - maksymalna długość</a:t>
            </a:r>
          </a:p>
          <a:p>
            <a:pPr marL="214313" indent="-214313">
              <a:buFont typeface="Arial" panose="020B0604020202020204" pitchFamily="34" charset="0"/>
              <a:buChar char="•"/>
            </a:pPr>
            <a:r>
              <a:rPr lang="pl-PL" sz="1350" b="1" dirty="0" err="1">
                <a:latin typeface="Verdana" panose="020B0604030504040204" pitchFamily="34" charset="0"/>
              </a:rPr>
              <a:t>maxInclusive</a:t>
            </a:r>
            <a:r>
              <a:rPr lang="pl-PL" sz="1350" b="1" dirty="0">
                <a:latin typeface="Verdana" panose="020B0604030504040204" pitchFamily="34" charset="0"/>
              </a:rPr>
              <a:t>, </a:t>
            </a:r>
            <a:r>
              <a:rPr lang="pl-PL" sz="1350" b="1" dirty="0" err="1">
                <a:latin typeface="Verdana" panose="020B0604030504040204" pitchFamily="34" charset="0"/>
              </a:rPr>
              <a:t>maxExclusive</a:t>
            </a:r>
            <a:r>
              <a:rPr lang="pl-PL" sz="1350" dirty="0">
                <a:latin typeface="Verdana" panose="020B0604030504040204" pitchFamily="34" charset="0"/>
              </a:rPr>
              <a:t> - górna granica dopuszczalnych wartości liczbowych</a:t>
            </a:r>
          </a:p>
          <a:p>
            <a:pPr marL="214313" indent="-214313">
              <a:buFont typeface="Arial" panose="020B0604020202020204" pitchFamily="34" charset="0"/>
              <a:buChar char="•"/>
            </a:pPr>
            <a:r>
              <a:rPr lang="pl-PL" sz="1350" b="1" dirty="0" err="1">
                <a:latin typeface="Verdana" panose="020B0604030504040204" pitchFamily="34" charset="0"/>
              </a:rPr>
              <a:t>minInclusive</a:t>
            </a:r>
            <a:r>
              <a:rPr lang="pl-PL" sz="1350" b="1" dirty="0">
                <a:latin typeface="Verdana" panose="020B0604030504040204" pitchFamily="34" charset="0"/>
              </a:rPr>
              <a:t>, </a:t>
            </a:r>
            <a:r>
              <a:rPr lang="pl-PL" sz="1350" b="1" dirty="0" err="1">
                <a:latin typeface="Verdana" panose="020B0604030504040204" pitchFamily="34" charset="0"/>
              </a:rPr>
              <a:t>minExclusive</a:t>
            </a:r>
            <a:r>
              <a:rPr lang="pl-PL" sz="1350" dirty="0">
                <a:latin typeface="Verdana" panose="020B0604030504040204" pitchFamily="34" charset="0"/>
              </a:rPr>
              <a:t> - dolna granica dopuszczalnych wartości liczbowych</a:t>
            </a:r>
          </a:p>
          <a:p>
            <a:pPr marL="214313" indent="-214313">
              <a:buFont typeface="Arial" panose="020B0604020202020204" pitchFamily="34" charset="0"/>
              <a:buChar char="•"/>
            </a:pPr>
            <a:r>
              <a:rPr lang="pl-PL" sz="1350" b="1" dirty="0" err="1">
                <a:latin typeface="Verdana" panose="020B0604030504040204" pitchFamily="34" charset="0"/>
              </a:rPr>
              <a:t>totalDigits</a:t>
            </a:r>
            <a:r>
              <a:rPr lang="pl-PL" sz="1350" dirty="0">
                <a:latin typeface="Verdana" panose="020B0604030504040204" pitchFamily="34" charset="0"/>
              </a:rPr>
              <a:t> - maksymalna liczba cyfr w liczbie</a:t>
            </a:r>
          </a:p>
          <a:p>
            <a:pPr marL="214313" indent="-214313">
              <a:buFont typeface="Arial" panose="020B0604020202020204" pitchFamily="34" charset="0"/>
              <a:buChar char="•"/>
            </a:pPr>
            <a:r>
              <a:rPr lang="pl-PL" sz="1350" b="1" dirty="0" err="1">
                <a:latin typeface="Verdana" panose="020B0604030504040204" pitchFamily="34" charset="0"/>
              </a:rPr>
              <a:t>fractionDigits</a:t>
            </a:r>
            <a:r>
              <a:rPr lang="pl-PL" sz="1350" dirty="0">
                <a:latin typeface="Verdana" panose="020B0604030504040204" pitchFamily="34" charset="0"/>
              </a:rPr>
              <a:t> - liczba miejsc po przecinku</a:t>
            </a:r>
          </a:p>
          <a:p>
            <a:pPr marL="214313" indent="-214313">
              <a:buFont typeface="Arial" panose="020B0604020202020204" pitchFamily="34" charset="0"/>
              <a:buChar char="•"/>
            </a:pPr>
            <a:r>
              <a:rPr lang="pl-PL" sz="1350" b="1" dirty="0" err="1">
                <a:latin typeface="Verdana" panose="020B0604030504040204" pitchFamily="34" charset="0"/>
              </a:rPr>
              <a:t>pattern</a:t>
            </a:r>
            <a:r>
              <a:rPr lang="pl-PL" sz="1350" dirty="0">
                <a:latin typeface="Verdana" panose="020B0604030504040204" pitchFamily="34" charset="0"/>
              </a:rPr>
              <a:t> - umożliwia określenie dokładnego wzorca wartości elementu lub atrybutu (walidacja)</a:t>
            </a:r>
          </a:p>
          <a:p>
            <a:pPr marL="214313" indent="-214313">
              <a:buFont typeface="Arial" panose="020B0604020202020204" pitchFamily="34" charset="0"/>
              <a:buChar char="•"/>
            </a:pPr>
            <a:r>
              <a:rPr lang="pl-PL" sz="1350" b="1" dirty="0" err="1">
                <a:latin typeface="Verdana" panose="020B0604030504040204" pitchFamily="34" charset="0"/>
              </a:rPr>
              <a:t>enumeration</a:t>
            </a:r>
            <a:r>
              <a:rPr lang="pl-PL" sz="1350" dirty="0">
                <a:latin typeface="Verdana" panose="020B0604030504040204" pitchFamily="34" charset="0"/>
              </a:rPr>
              <a:t> - określa wartość dozwoloną w danym typie danych</a:t>
            </a:r>
          </a:p>
          <a:p>
            <a:pPr marL="214313" indent="-214313">
              <a:buFont typeface="Arial" panose="020B0604020202020204" pitchFamily="34" charset="0"/>
              <a:buChar char="•"/>
            </a:pPr>
            <a:r>
              <a:rPr lang="pl-PL" sz="1350" b="1" dirty="0" err="1">
                <a:latin typeface="Verdana" panose="020B0604030504040204" pitchFamily="34" charset="0"/>
              </a:rPr>
              <a:t>whiteSpace</a:t>
            </a:r>
            <a:r>
              <a:rPr lang="pl-PL" sz="1350" dirty="0">
                <a:latin typeface="Verdana" panose="020B0604030504040204" pitchFamily="34" charset="0"/>
              </a:rPr>
              <a:t> - określa białe znaki (np. spacje, tabulacje); dopuszczalne wartości to: </a:t>
            </a:r>
            <a:r>
              <a:rPr lang="pl-PL" sz="1350" i="1" dirty="0" err="1">
                <a:latin typeface="Verdana" panose="020B0604030504040204" pitchFamily="34" charset="0"/>
              </a:rPr>
              <a:t>preserve</a:t>
            </a:r>
            <a:r>
              <a:rPr lang="pl-PL" sz="1350" dirty="0">
                <a:latin typeface="Verdana" panose="020B0604030504040204" pitchFamily="34" charset="0"/>
              </a:rPr>
              <a:t> - domyślnie -&gt;bez, </a:t>
            </a:r>
            <a:r>
              <a:rPr lang="pl-PL" sz="1350" i="1" dirty="0" err="1">
                <a:latin typeface="Verdana" panose="020B0604030504040204" pitchFamily="34" charset="0"/>
              </a:rPr>
              <a:t>replace</a:t>
            </a:r>
            <a:r>
              <a:rPr lang="pl-PL" sz="1350" dirty="0">
                <a:latin typeface="Verdana" panose="020B0604030504040204" pitchFamily="34" charset="0"/>
              </a:rPr>
              <a:t> - zamienia białe znaki na spacje, </a:t>
            </a:r>
            <a:r>
              <a:rPr lang="pl-PL" sz="1350" i="1" dirty="0" err="1">
                <a:latin typeface="Verdana" panose="020B0604030504040204" pitchFamily="34" charset="0"/>
              </a:rPr>
              <a:t>collapse</a:t>
            </a:r>
            <a:r>
              <a:rPr lang="pl-PL" sz="1350" dirty="0">
                <a:latin typeface="Verdana" panose="020B0604030504040204" pitchFamily="34" charset="0"/>
              </a:rPr>
              <a:t> - ciągi spacji zamieniane są na pojedyncze spacje</a:t>
            </a:r>
          </a:p>
        </p:txBody>
      </p:sp>
    </p:spTree>
    <p:extLst>
      <p:ext uri="{BB962C8B-B14F-4D97-AF65-F5344CB8AC3E}">
        <p14:creationId xmlns:p14="http://schemas.microsoft.com/office/powerpoint/2010/main" val="1686342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345498" y="259263"/>
            <a:ext cx="4572000" cy="2169825"/>
          </a:xfrm>
          <a:prstGeom prst="rect">
            <a:avLst/>
          </a:prstGeom>
        </p:spPr>
        <p:txBody>
          <a:bodyPr>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br>
              <a:rPr lang="pl-PL" sz="1350" dirty="0">
                <a:solidFill>
                  <a:schemeClr val="accent5">
                    <a:lumMod val="75000"/>
                  </a:schemeClr>
                </a:solidFill>
              </a:rPr>
            </a:b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name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imie</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xsd:string</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xsd:length</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="15"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endParaRPr lang="pl-PL" sz="1350" dirty="0">
              <a:solidFill>
                <a:schemeClr val="accent5">
                  <a:lumMod val="75000"/>
                </a:schemeClr>
              </a:solidFill>
            </a:endParaRPr>
          </a:p>
        </p:txBody>
      </p:sp>
      <p:sp>
        <p:nvSpPr>
          <p:cNvPr id="3" name="Prostokąt 2"/>
          <p:cNvSpPr/>
          <p:nvPr/>
        </p:nvSpPr>
        <p:spPr>
          <a:xfrm>
            <a:off x="4444712" y="1196802"/>
            <a:ext cx="4572000" cy="715581"/>
          </a:xfrm>
          <a:prstGeom prst="rect">
            <a:avLst/>
          </a:prstGeom>
        </p:spPr>
        <p:txBody>
          <a:bodyPr>
            <a:spAutoFit/>
          </a:bodyPr>
          <a:lstStyle/>
          <a:p>
            <a:r>
              <a:rPr lang="pl-PL" sz="1350" dirty="0">
                <a:solidFill>
                  <a:srgbClr val="C4C6C4"/>
                </a:solidFill>
                <a:latin typeface="Verdana" panose="020B0604030504040204" pitchFamily="34" charset="0"/>
              </a:rPr>
              <a:t>W powyższym przykładzie zdefiniowany jest typ prosty o nazwie </a:t>
            </a:r>
            <a:r>
              <a:rPr lang="pl-PL" sz="1350" i="1" dirty="0" err="1">
                <a:solidFill>
                  <a:srgbClr val="C4C6C4"/>
                </a:solidFill>
                <a:latin typeface="Verdana" panose="020B0604030504040204" pitchFamily="34" charset="0"/>
              </a:rPr>
              <a:t>imie</a:t>
            </a:r>
            <a:r>
              <a:rPr lang="pl-PL" sz="1350" dirty="0">
                <a:solidFill>
                  <a:srgbClr val="C4C6C4"/>
                </a:solidFill>
                <a:latin typeface="Verdana" panose="020B0604030504040204" pitchFamily="34" charset="0"/>
              </a:rPr>
              <a:t>, z dopuszczalną liczbą znaków: 15 (</a:t>
            </a:r>
            <a:r>
              <a:rPr lang="pl-PL" sz="1350" b="1" dirty="0" err="1">
                <a:solidFill>
                  <a:srgbClr val="C4C6C4"/>
                </a:solidFill>
                <a:latin typeface="Verdana" panose="020B0604030504040204" pitchFamily="34" charset="0"/>
              </a:rPr>
              <a:t>length</a:t>
            </a:r>
            <a:r>
              <a:rPr lang="pl-PL" sz="1350" b="1" dirty="0">
                <a:solidFill>
                  <a:srgbClr val="C4C6C4"/>
                </a:solidFill>
                <a:latin typeface="Verdana" panose="020B0604030504040204" pitchFamily="34" charset="0"/>
              </a:rPr>
              <a:t> </a:t>
            </a:r>
            <a:r>
              <a:rPr lang="pl-PL" sz="1350" b="1" dirty="0" err="1">
                <a:solidFill>
                  <a:srgbClr val="C4C6C4"/>
                </a:solidFill>
                <a:latin typeface="Verdana" panose="020B0604030504040204" pitchFamily="34" charset="0"/>
              </a:rPr>
              <a:t>value</a:t>
            </a:r>
            <a:r>
              <a:rPr lang="pl-PL" sz="1350" b="1" dirty="0">
                <a:solidFill>
                  <a:srgbClr val="C4C6C4"/>
                </a:solidFill>
                <a:latin typeface="Verdana" panose="020B0604030504040204" pitchFamily="34" charset="0"/>
              </a:rPr>
              <a:t>="15"</a:t>
            </a:r>
            <a:r>
              <a:rPr lang="pl-PL" sz="1350" dirty="0">
                <a:solidFill>
                  <a:srgbClr val="C4C6C4"/>
                </a:solidFill>
                <a:latin typeface="Verdana" panose="020B0604030504040204" pitchFamily="34" charset="0"/>
              </a:rPr>
              <a:t>).</a:t>
            </a:r>
            <a:endParaRPr lang="pl-PL" sz="1350" dirty="0"/>
          </a:p>
        </p:txBody>
      </p:sp>
      <p:sp>
        <p:nvSpPr>
          <p:cNvPr id="4" name="Prostokąt 3"/>
          <p:cNvSpPr/>
          <p:nvPr/>
        </p:nvSpPr>
        <p:spPr>
          <a:xfrm>
            <a:off x="4507057" y="2403337"/>
            <a:ext cx="4572000" cy="2377574"/>
          </a:xfrm>
          <a:prstGeom prst="rect">
            <a:avLst/>
          </a:prstGeom>
        </p:spPr>
        <p:txBody>
          <a:bodyPr>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br>
              <a:rPr lang="pl-PL" sz="1350" dirty="0">
                <a:solidFill>
                  <a:schemeClr val="accent5">
                    <a:lumMod val="75000"/>
                  </a:schemeClr>
                </a:solidFill>
                <a:latin typeface="Verdana" panose="020B0604030504040204" pitchFamily="34" charset="0"/>
              </a:rPr>
            </a:b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name</a:t>
            </a:r>
            <a:r>
              <a:rPr lang="pl-PL" sz="1350" dirty="0">
                <a:solidFill>
                  <a:schemeClr val="accent5">
                    <a:lumMod val="75000"/>
                  </a:schemeClr>
                </a:solidFill>
                <a:latin typeface="Verdana" panose="020B0604030504040204" pitchFamily="34" charset="0"/>
              </a:rPr>
              <a:t>="nazwisko"&gt;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xsd:string</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xsd:minLength</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value</a:t>
            </a:r>
            <a:r>
              <a:rPr lang="pl-PL" sz="1350" dirty="0">
                <a:solidFill>
                  <a:schemeClr val="accent5">
                    <a:lumMod val="75000"/>
                  </a:schemeClr>
                </a:solidFill>
                <a:latin typeface="Verdana" panose="020B0604030504040204" pitchFamily="34" charset="0"/>
              </a:rPr>
              <a:t>="3" </a:t>
            </a:r>
            <a:r>
              <a:rPr lang="pl-PL" sz="1350" dirty="0" err="1">
                <a:solidFill>
                  <a:schemeClr val="accent5">
                    <a:lumMod val="75000"/>
                  </a:schemeClr>
                </a:solidFill>
                <a:latin typeface="Verdana" panose="020B0604030504040204" pitchFamily="34" charset="0"/>
              </a:rPr>
              <a:t>fixed</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true</a:t>
            </a:r>
            <a:r>
              <a:rPr lang="pl-PL" sz="1350" dirty="0">
                <a:solidFill>
                  <a:schemeClr val="accent5">
                    <a:lumMod val="75000"/>
                  </a:schemeClr>
                </a:solidFill>
                <a:latin typeface="Verdana" panose="020B0604030504040204" pitchFamily="34" charset="0"/>
              </a:rPr>
              <a:t>" /&gt;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xsd:maxLength</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value</a:t>
            </a:r>
            <a:r>
              <a:rPr lang="pl-PL" sz="1350" dirty="0">
                <a:solidFill>
                  <a:schemeClr val="accent5">
                    <a:lumMod val="75000"/>
                  </a:schemeClr>
                </a:solidFill>
                <a:latin typeface="Verdana" panose="020B0604030504040204" pitchFamily="34" charset="0"/>
              </a:rPr>
              <a:t>="30" /&gt;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p>
        </p:txBody>
      </p:sp>
      <p:sp>
        <p:nvSpPr>
          <p:cNvPr id="5" name="Prostokąt 4"/>
          <p:cNvSpPr/>
          <p:nvPr/>
        </p:nvSpPr>
        <p:spPr>
          <a:xfrm>
            <a:off x="244187" y="2922711"/>
            <a:ext cx="4572000" cy="1338828"/>
          </a:xfrm>
          <a:prstGeom prst="rect">
            <a:avLst/>
          </a:prstGeom>
        </p:spPr>
        <p:txBody>
          <a:bodyPr>
            <a:spAutoFit/>
          </a:bodyPr>
          <a:lstStyle/>
          <a:p>
            <a:r>
              <a:rPr lang="pl-PL" sz="1350" dirty="0">
                <a:solidFill>
                  <a:srgbClr val="C4C6C4"/>
                </a:solidFill>
                <a:latin typeface="Verdana" panose="020B0604030504040204" pitchFamily="34" charset="0"/>
              </a:rPr>
              <a:t>W przykładzie zdefiniowany jest typ prosty o nazwie </a:t>
            </a:r>
            <a:r>
              <a:rPr lang="pl-PL" sz="1350" i="1" dirty="0">
                <a:solidFill>
                  <a:srgbClr val="C4C6C4"/>
                </a:solidFill>
                <a:latin typeface="Verdana" panose="020B0604030504040204" pitchFamily="34" charset="0"/>
              </a:rPr>
              <a:t>nazwisko</a:t>
            </a:r>
            <a:r>
              <a:rPr lang="pl-PL" sz="1350" dirty="0">
                <a:solidFill>
                  <a:srgbClr val="C4C6C4"/>
                </a:solidFill>
                <a:latin typeface="Verdana" panose="020B0604030504040204" pitchFamily="34" charset="0"/>
              </a:rPr>
              <a:t> z minimalną liczbą znaków: 3 (</a:t>
            </a:r>
            <a:r>
              <a:rPr lang="pl-PL" sz="1350" b="1" dirty="0" err="1">
                <a:solidFill>
                  <a:srgbClr val="C4C6C4"/>
                </a:solidFill>
                <a:latin typeface="Verdana" panose="020B0604030504040204" pitchFamily="34" charset="0"/>
              </a:rPr>
              <a:t>minLength</a:t>
            </a:r>
            <a:r>
              <a:rPr lang="pl-PL" sz="1350" b="1" dirty="0">
                <a:solidFill>
                  <a:srgbClr val="C4C6C4"/>
                </a:solidFill>
                <a:latin typeface="Verdana" panose="020B0604030504040204" pitchFamily="34" charset="0"/>
              </a:rPr>
              <a:t>="3"</a:t>
            </a:r>
            <a:r>
              <a:rPr lang="pl-PL" sz="1350" dirty="0">
                <a:solidFill>
                  <a:srgbClr val="C4C6C4"/>
                </a:solidFill>
                <a:latin typeface="Verdana" panose="020B0604030504040204" pitchFamily="34" charset="0"/>
              </a:rPr>
              <a:t>), której nie można zmienić (</a:t>
            </a:r>
            <a:r>
              <a:rPr lang="pl-PL" sz="1350" b="1" dirty="0" err="1">
                <a:solidFill>
                  <a:srgbClr val="C4C6C4"/>
                </a:solidFill>
                <a:latin typeface="Verdana" panose="020B0604030504040204" pitchFamily="34" charset="0"/>
              </a:rPr>
              <a:t>fixed</a:t>
            </a:r>
            <a:r>
              <a:rPr lang="pl-PL" sz="1350" b="1" dirty="0">
                <a:solidFill>
                  <a:srgbClr val="C4C6C4"/>
                </a:solidFill>
                <a:latin typeface="Verdana" panose="020B0604030504040204" pitchFamily="34" charset="0"/>
              </a:rPr>
              <a:t>="</a:t>
            </a:r>
            <a:r>
              <a:rPr lang="pl-PL" sz="1350" b="1" dirty="0" err="1">
                <a:solidFill>
                  <a:srgbClr val="C4C6C4"/>
                </a:solidFill>
                <a:latin typeface="Verdana" panose="020B0604030504040204" pitchFamily="34" charset="0"/>
              </a:rPr>
              <a:t>true</a:t>
            </a:r>
            <a:r>
              <a:rPr lang="pl-PL" sz="1350" b="1" dirty="0">
                <a:solidFill>
                  <a:srgbClr val="C4C6C4"/>
                </a:solidFill>
                <a:latin typeface="Verdana" panose="020B0604030504040204" pitchFamily="34" charset="0"/>
              </a:rPr>
              <a:t>"</a:t>
            </a:r>
            <a:r>
              <a:rPr lang="pl-PL" sz="1350" dirty="0">
                <a:solidFill>
                  <a:srgbClr val="C4C6C4"/>
                </a:solidFill>
                <a:latin typeface="Verdana" panose="020B0604030504040204" pitchFamily="34" charset="0"/>
              </a:rPr>
              <a:t>) oraz z maksymalną długością </a:t>
            </a:r>
          </a:p>
          <a:p>
            <a:r>
              <a:rPr lang="pl-PL" sz="1350" dirty="0">
                <a:solidFill>
                  <a:srgbClr val="C4C6C4"/>
                </a:solidFill>
                <a:latin typeface="Verdana" panose="020B0604030504040204" pitchFamily="34" charset="0"/>
              </a:rPr>
              <a:t>- do 30 znaków (</a:t>
            </a:r>
            <a:r>
              <a:rPr lang="pl-PL" sz="1350" b="1" dirty="0" err="1">
                <a:solidFill>
                  <a:srgbClr val="C4C6C4"/>
                </a:solidFill>
                <a:latin typeface="Verdana" panose="020B0604030504040204" pitchFamily="34" charset="0"/>
              </a:rPr>
              <a:t>maxLength</a:t>
            </a:r>
            <a:r>
              <a:rPr lang="pl-PL" sz="1350" b="1" dirty="0">
                <a:solidFill>
                  <a:srgbClr val="C4C6C4"/>
                </a:solidFill>
                <a:latin typeface="Verdana" panose="020B0604030504040204" pitchFamily="34" charset="0"/>
              </a:rPr>
              <a:t>="30"</a:t>
            </a:r>
            <a:r>
              <a:rPr lang="pl-PL" sz="1350" dirty="0">
                <a:solidFill>
                  <a:srgbClr val="C4C6C4"/>
                </a:solidFill>
                <a:latin typeface="Verdana" panose="020B0604030504040204" pitchFamily="34" charset="0"/>
              </a:rPr>
              <a:t>).</a:t>
            </a:r>
            <a:br>
              <a:rPr lang="pl-PL" sz="1350" dirty="0"/>
            </a:br>
            <a:endParaRPr lang="pl-PL" sz="1350" dirty="0"/>
          </a:p>
        </p:txBody>
      </p:sp>
    </p:spTree>
    <p:extLst>
      <p:ext uri="{BB962C8B-B14F-4D97-AF65-F5344CB8AC3E}">
        <p14:creationId xmlns:p14="http://schemas.microsoft.com/office/powerpoint/2010/main" val="201458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4048" y="0"/>
            <a:ext cx="4860347" cy="2585323"/>
          </a:xfrm>
          <a:prstGeom prst="rect">
            <a:avLst/>
          </a:prstGeom>
        </p:spPr>
        <p:txBody>
          <a:bodyPr wrap="square">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br>
              <a:rPr lang="pl-PL" sz="1350" dirty="0">
                <a:solidFill>
                  <a:schemeClr val="accent5">
                    <a:lumMod val="75000"/>
                  </a:schemeClr>
                </a:solidFill>
              </a:rPr>
            </a:b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name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liczba_zmiennoprzecinkowa</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a:t>
            </a:r>
            <a:r>
              <a:rPr lang="pl-PL" sz="1350" b="1" dirty="0" err="1">
                <a:solidFill>
                  <a:schemeClr val="accent5">
                    <a:lumMod val="75000"/>
                  </a:schemeClr>
                </a:solidFill>
                <a:latin typeface="Verdana" panose="020B0604030504040204" pitchFamily="34" charset="0"/>
              </a:rPr>
              <a:t>decimal</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xsd:totalDigits</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="7" /&gt;</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xsd:fractionDigits</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="2" </a:t>
            </a:r>
            <a:r>
              <a:rPr lang="pl-PL" sz="1350" b="1" dirty="0" err="1">
                <a:solidFill>
                  <a:schemeClr val="accent5">
                    <a:lumMod val="75000"/>
                  </a:schemeClr>
                </a:solidFill>
                <a:latin typeface="Verdana" panose="020B0604030504040204" pitchFamily="34" charset="0"/>
              </a:rPr>
              <a:t>fixed</a:t>
            </a:r>
            <a:r>
              <a:rPr lang="pl-PL" sz="1350" b="1" dirty="0">
                <a:solidFill>
                  <a:schemeClr val="accent5">
                    <a:lumMod val="75000"/>
                  </a:schemeClr>
                </a:solidFill>
                <a:latin typeface="Verdana" panose="020B0604030504040204" pitchFamily="34" charset="0"/>
              </a:rPr>
              <a:t>="</a:t>
            </a:r>
            <a:r>
              <a:rPr lang="pl-PL" sz="1350" b="1" dirty="0" err="1">
                <a:solidFill>
                  <a:schemeClr val="accent5">
                    <a:lumMod val="75000"/>
                  </a:schemeClr>
                </a:solidFill>
                <a:latin typeface="Verdana" panose="020B0604030504040204" pitchFamily="34" charset="0"/>
              </a:rPr>
              <a:t>true</a:t>
            </a:r>
            <a:r>
              <a:rPr lang="pl-PL" sz="1350" b="1" dirty="0">
                <a:solidFill>
                  <a:schemeClr val="accent5">
                    <a:lumMod val="75000"/>
                  </a:schemeClr>
                </a:solidFill>
                <a:latin typeface="Verdana" panose="020B0604030504040204" pitchFamily="34" charset="0"/>
              </a:rPr>
              <a:t>"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endParaRPr lang="pl-PL" sz="1350" dirty="0">
              <a:solidFill>
                <a:schemeClr val="accent5">
                  <a:lumMod val="75000"/>
                </a:schemeClr>
              </a:solidFill>
            </a:endParaRPr>
          </a:p>
        </p:txBody>
      </p:sp>
      <p:sp>
        <p:nvSpPr>
          <p:cNvPr id="3" name="Prostokąt 2"/>
          <p:cNvSpPr/>
          <p:nvPr/>
        </p:nvSpPr>
        <p:spPr>
          <a:xfrm>
            <a:off x="4938280" y="851442"/>
            <a:ext cx="4140777" cy="1131079"/>
          </a:xfrm>
          <a:prstGeom prst="rect">
            <a:avLst/>
          </a:prstGeom>
        </p:spPr>
        <p:txBody>
          <a:bodyPr wrap="square">
            <a:spAutoFit/>
          </a:bodyPr>
          <a:lstStyle/>
          <a:p>
            <a:r>
              <a:rPr lang="pl-PL" sz="1350" dirty="0">
                <a:solidFill>
                  <a:srgbClr val="C4C6C4"/>
                </a:solidFill>
                <a:latin typeface="Verdana" panose="020B0604030504040204" pitchFamily="34" charset="0"/>
              </a:rPr>
              <a:t>W przykładzie zdefiniowany jest typ prosty o nazwie </a:t>
            </a:r>
            <a:r>
              <a:rPr lang="pl-PL" sz="1350" i="1" dirty="0" err="1">
                <a:solidFill>
                  <a:srgbClr val="C4C6C4"/>
                </a:solidFill>
                <a:latin typeface="Verdana" panose="020B0604030504040204" pitchFamily="34" charset="0"/>
              </a:rPr>
              <a:t>liczba_zmiennoprzecinkowa</a:t>
            </a:r>
            <a:r>
              <a:rPr lang="pl-PL" sz="1350" dirty="0">
                <a:solidFill>
                  <a:srgbClr val="C4C6C4"/>
                </a:solidFill>
                <a:latin typeface="Verdana" panose="020B0604030504040204" pitchFamily="34" charset="0"/>
              </a:rPr>
              <a:t> (</a:t>
            </a:r>
            <a:r>
              <a:rPr lang="pl-PL" sz="1350" b="1" dirty="0" err="1">
                <a:solidFill>
                  <a:srgbClr val="C4C6C4"/>
                </a:solidFill>
                <a:latin typeface="Verdana" panose="020B0604030504040204" pitchFamily="34" charset="0"/>
              </a:rPr>
              <a:t>decimal</a:t>
            </a:r>
            <a:r>
              <a:rPr lang="pl-PL" sz="1350" dirty="0">
                <a:solidFill>
                  <a:srgbClr val="C4C6C4"/>
                </a:solidFill>
                <a:latin typeface="Verdana" panose="020B0604030504040204" pitchFamily="34" charset="0"/>
              </a:rPr>
              <a:t>). Maksymalna liczba cyfr: 7 (</a:t>
            </a:r>
            <a:r>
              <a:rPr lang="pl-PL" sz="1350" b="1" dirty="0" err="1">
                <a:solidFill>
                  <a:srgbClr val="C4C6C4"/>
                </a:solidFill>
                <a:latin typeface="Verdana" panose="020B0604030504040204" pitchFamily="34" charset="0"/>
              </a:rPr>
              <a:t>totalDigits</a:t>
            </a:r>
            <a:r>
              <a:rPr lang="pl-PL" sz="1350" b="1" dirty="0">
                <a:solidFill>
                  <a:srgbClr val="C4C6C4"/>
                </a:solidFill>
                <a:latin typeface="Verdana" panose="020B0604030504040204" pitchFamily="34" charset="0"/>
              </a:rPr>
              <a:t>=7</a:t>
            </a:r>
            <a:r>
              <a:rPr lang="pl-PL" sz="1350" dirty="0">
                <a:solidFill>
                  <a:srgbClr val="C4C6C4"/>
                </a:solidFill>
                <a:latin typeface="Verdana" panose="020B0604030504040204" pitchFamily="34" charset="0"/>
              </a:rPr>
              <a:t>), liczba miejsc po przecinku: 2 (</a:t>
            </a:r>
            <a:r>
              <a:rPr lang="pl-PL" sz="1350" b="1" dirty="0" err="1">
                <a:solidFill>
                  <a:srgbClr val="C4C6C4"/>
                </a:solidFill>
                <a:latin typeface="Verdana" panose="020B0604030504040204" pitchFamily="34" charset="0"/>
              </a:rPr>
              <a:t>fractionDigits</a:t>
            </a:r>
            <a:r>
              <a:rPr lang="pl-PL" sz="1350" b="1" dirty="0">
                <a:solidFill>
                  <a:srgbClr val="C4C6C4"/>
                </a:solidFill>
                <a:latin typeface="Verdana" panose="020B0604030504040204" pitchFamily="34" charset="0"/>
              </a:rPr>
              <a:t>=2</a:t>
            </a:r>
            <a:r>
              <a:rPr lang="pl-PL" sz="1350" dirty="0">
                <a:solidFill>
                  <a:srgbClr val="C4C6C4"/>
                </a:solidFill>
                <a:latin typeface="Verdana" panose="020B0604030504040204" pitchFamily="34" charset="0"/>
              </a:rPr>
              <a:t>).</a:t>
            </a:r>
            <a:endParaRPr lang="pl-PL" sz="1350" dirty="0"/>
          </a:p>
        </p:txBody>
      </p:sp>
      <p:sp>
        <p:nvSpPr>
          <p:cNvPr id="5" name="Prostokąt 4"/>
          <p:cNvSpPr/>
          <p:nvPr/>
        </p:nvSpPr>
        <p:spPr>
          <a:xfrm>
            <a:off x="4218709" y="2415412"/>
            <a:ext cx="4860347" cy="2377574"/>
          </a:xfrm>
          <a:prstGeom prst="rect">
            <a:avLst/>
          </a:prstGeom>
        </p:spPr>
        <p:txBody>
          <a:bodyPr wrap="square">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br>
              <a:rPr lang="pl-PL" sz="1350" dirty="0">
                <a:solidFill>
                  <a:schemeClr val="accent5">
                    <a:lumMod val="75000"/>
                  </a:schemeClr>
                </a:solidFill>
              </a:rPr>
            </a:b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plec</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xsd:string</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xsd:enumeration</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="mężczyzna" /&gt;</a:t>
            </a:r>
            <a:br>
              <a:rPr lang="pl-PL" sz="1350" b="1" dirty="0">
                <a:solidFill>
                  <a:schemeClr val="accent5">
                    <a:lumMod val="75000"/>
                  </a:schemeClr>
                </a:solidFill>
                <a:latin typeface="Verdana" panose="020B0604030504040204" pitchFamily="34" charset="0"/>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xsd:enumeration</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="kobieta"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endParaRPr lang="pl-PL" sz="1350" dirty="0">
              <a:solidFill>
                <a:schemeClr val="accent5">
                  <a:lumMod val="75000"/>
                </a:schemeClr>
              </a:solidFill>
            </a:endParaRPr>
          </a:p>
        </p:txBody>
      </p:sp>
      <p:sp>
        <p:nvSpPr>
          <p:cNvPr id="6" name="Prostokąt 5"/>
          <p:cNvSpPr/>
          <p:nvPr/>
        </p:nvSpPr>
        <p:spPr>
          <a:xfrm>
            <a:off x="228600" y="3020406"/>
            <a:ext cx="3660198" cy="923330"/>
          </a:xfrm>
          <a:prstGeom prst="rect">
            <a:avLst/>
          </a:prstGeom>
        </p:spPr>
        <p:txBody>
          <a:bodyPr wrap="square">
            <a:spAutoFit/>
          </a:bodyPr>
          <a:lstStyle/>
          <a:p>
            <a:r>
              <a:rPr lang="pl-PL" sz="1350" dirty="0">
                <a:solidFill>
                  <a:srgbClr val="C4C6C4"/>
                </a:solidFill>
                <a:latin typeface="Verdana" panose="020B0604030504040204" pitchFamily="34" charset="0"/>
              </a:rPr>
              <a:t>W przykładzie zastosowane jest wyliczenie (</a:t>
            </a:r>
            <a:r>
              <a:rPr lang="pl-PL" sz="1350" b="1" dirty="0" err="1">
                <a:solidFill>
                  <a:srgbClr val="C4C6C4"/>
                </a:solidFill>
                <a:latin typeface="Verdana" panose="020B0604030504040204" pitchFamily="34" charset="0"/>
              </a:rPr>
              <a:t>enumeration</a:t>
            </a:r>
            <a:r>
              <a:rPr lang="pl-PL" sz="1350" dirty="0">
                <a:solidFill>
                  <a:srgbClr val="C4C6C4"/>
                </a:solidFill>
                <a:latin typeface="Verdana" panose="020B0604030504040204" pitchFamily="34" charset="0"/>
              </a:rPr>
              <a:t>). Typ </a:t>
            </a:r>
            <a:r>
              <a:rPr lang="pl-PL" sz="1350" i="1" dirty="0" err="1">
                <a:solidFill>
                  <a:srgbClr val="C4C6C4"/>
                </a:solidFill>
                <a:latin typeface="Verdana" panose="020B0604030504040204" pitchFamily="34" charset="0"/>
              </a:rPr>
              <a:t>plec</a:t>
            </a:r>
            <a:r>
              <a:rPr lang="pl-PL" sz="1350" dirty="0">
                <a:solidFill>
                  <a:srgbClr val="C4C6C4"/>
                </a:solidFill>
                <a:latin typeface="Verdana" panose="020B0604030504040204" pitchFamily="34" charset="0"/>
              </a:rPr>
              <a:t> może przybierać jedną z dwóch </a:t>
            </a:r>
            <a:r>
              <a:rPr lang="pl-PL" sz="1350" dirty="0" err="1">
                <a:solidFill>
                  <a:srgbClr val="C4C6C4"/>
                </a:solidFill>
                <a:latin typeface="Verdana" panose="020B0604030504040204" pitchFamily="34" charset="0"/>
              </a:rPr>
              <a:t>wartości:</a:t>
            </a:r>
            <a:r>
              <a:rPr lang="pl-PL" sz="1350" i="1" dirty="0" err="1">
                <a:solidFill>
                  <a:srgbClr val="C4C6C4"/>
                </a:solidFill>
                <a:latin typeface="Verdana" panose="020B0604030504040204" pitchFamily="34" charset="0"/>
              </a:rPr>
              <a:t>mężczyzna</a:t>
            </a:r>
            <a:r>
              <a:rPr lang="pl-PL" sz="1350" i="1" dirty="0">
                <a:solidFill>
                  <a:srgbClr val="C4C6C4"/>
                </a:solidFill>
                <a:latin typeface="Verdana" panose="020B0604030504040204" pitchFamily="34" charset="0"/>
              </a:rPr>
              <a:t> </a:t>
            </a:r>
            <a:r>
              <a:rPr lang="pl-PL" sz="1350" dirty="0">
                <a:solidFill>
                  <a:srgbClr val="C4C6C4"/>
                </a:solidFill>
                <a:latin typeface="Verdana" panose="020B0604030504040204" pitchFamily="34" charset="0"/>
              </a:rPr>
              <a:t>lub </a:t>
            </a:r>
            <a:r>
              <a:rPr lang="pl-PL" sz="1350" i="1" dirty="0">
                <a:solidFill>
                  <a:srgbClr val="C4C6C4"/>
                </a:solidFill>
                <a:latin typeface="Verdana" panose="020B0604030504040204" pitchFamily="34" charset="0"/>
              </a:rPr>
              <a:t>kobieta</a:t>
            </a:r>
            <a:r>
              <a:rPr lang="pl-PL" sz="1350" dirty="0">
                <a:solidFill>
                  <a:srgbClr val="C4C6C4"/>
                </a:solidFill>
                <a:latin typeface="Verdana" panose="020B0604030504040204" pitchFamily="34" charset="0"/>
              </a:rPr>
              <a:t>.</a:t>
            </a:r>
            <a:endParaRPr lang="pl-PL" sz="1350" dirty="0"/>
          </a:p>
        </p:txBody>
      </p:sp>
    </p:spTree>
    <p:extLst>
      <p:ext uri="{BB962C8B-B14F-4D97-AF65-F5344CB8AC3E}">
        <p14:creationId xmlns:p14="http://schemas.microsoft.com/office/powerpoint/2010/main" val="2897239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XSLT</a:t>
            </a:r>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4993" b="24993"/>
          <a:stretch>
            <a:fillRect/>
          </a:stretch>
        </p:blipFill>
        <p:spPr/>
      </p:pic>
    </p:spTree>
    <p:extLst>
      <p:ext uri="{BB962C8B-B14F-4D97-AF65-F5344CB8AC3E}">
        <p14:creationId xmlns:p14="http://schemas.microsoft.com/office/powerpoint/2010/main" val="2278584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929986" y="555820"/>
            <a:ext cx="5935807" cy="3831818"/>
          </a:xfrm>
          <a:prstGeom prst="rect">
            <a:avLst/>
          </a:prstGeom>
        </p:spPr>
        <p:txBody>
          <a:bodyPr wrap="square">
            <a:spAutoFit/>
          </a:bodyPr>
          <a:lstStyle/>
          <a:p>
            <a:r>
              <a:rPr lang="pl-PL" sz="1350" b="1" cap="small" dirty="0">
                <a:solidFill>
                  <a:srgbClr val="0080C0"/>
                </a:solidFill>
                <a:latin typeface="Verdana" panose="020B0604030504040204" pitchFamily="34" charset="0"/>
              </a:rPr>
              <a:t>Czym jest XSL ?</a:t>
            </a:r>
          </a:p>
          <a:p>
            <a:br>
              <a:rPr lang="pl-PL" sz="1350" dirty="0"/>
            </a:br>
            <a:r>
              <a:rPr lang="pl-PL" sz="1350" dirty="0">
                <a:solidFill>
                  <a:srgbClr val="555555"/>
                </a:solidFill>
                <a:latin typeface="Verdana" panose="020B0604030504040204" pitchFamily="34" charset="0"/>
              </a:rPr>
              <a:t>XSL jest skrótem od </a:t>
            </a:r>
            <a:r>
              <a:rPr lang="pl-PL" sz="1350" dirty="0" err="1">
                <a:solidFill>
                  <a:srgbClr val="555555"/>
                </a:solidFill>
                <a:latin typeface="Verdana" panose="020B0604030504040204" pitchFamily="34" charset="0"/>
              </a:rPr>
              <a:t>EXtensible</a:t>
            </a:r>
            <a:r>
              <a:rPr lang="pl-PL" sz="1350" dirty="0">
                <a:solidFill>
                  <a:srgbClr val="555555"/>
                </a:solidFill>
                <a:latin typeface="Verdana" panose="020B0604030504040204" pitchFamily="34" charset="0"/>
              </a:rPr>
              <a:t> </a:t>
            </a:r>
            <a:r>
              <a:rPr lang="pl-PL" sz="1350" dirty="0" err="1">
                <a:solidFill>
                  <a:srgbClr val="555555"/>
                </a:solidFill>
                <a:latin typeface="Verdana" panose="020B0604030504040204" pitchFamily="34" charset="0"/>
              </a:rPr>
              <a:t>Stylesheet</a:t>
            </a:r>
            <a:r>
              <a:rPr lang="pl-PL" sz="1350" dirty="0">
                <a:solidFill>
                  <a:srgbClr val="555555"/>
                </a:solidFill>
                <a:latin typeface="Verdana" panose="020B0604030504040204" pitchFamily="34" charset="0"/>
              </a:rPr>
              <a:t> Language co w wolnym tłumaczeniu oznacza "rozszerzalny język stylów". Jest on tym samym dla XML czym CSS dla HTML.</a:t>
            </a:r>
            <a:br>
              <a:rPr lang="pl-PL" sz="1350" dirty="0"/>
            </a:br>
            <a:br>
              <a:rPr lang="pl-PL" sz="1350" dirty="0"/>
            </a:br>
            <a:r>
              <a:rPr lang="pl-PL" sz="1350" dirty="0">
                <a:solidFill>
                  <a:srgbClr val="555555"/>
                </a:solidFill>
                <a:latin typeface="Verdana" panose="020B0604030504040204" pitchFamily="34" charset="0"/>
              </a:rPr>
              <a:t>HTML wykorzystuje jednak dobrze zdefiniowane znaczniki, których znaczenie jest opisane i znane powszechnie. Tak więc dodanie stylów prezentujących zawartość dokumentu HTML w nowy urozmaicony sposób (np. zmiana kolorów, kroju czcionki) jest prosta i wymaga jedynie stworzenia stylu CSS i połączenia go z konkretnym dokumentem HTML.</a:t>
            </a:r>
            <a:br>
              <a:rPr lang="pl-PL" sz="1350" dirty="0"/>
            </a:br>
            <a:br>
              <a:rPr lang="pl-PL" sz="1350" dirty="0"/>
            </a:br>
            <a:r>
              <a:rPr lang="pl-PL" sz="1350" dirty="0">
                <a:solidFill>
                  <a:srgbClr val="555555"/>
                </a:solidFill>
                <a:latin typeface="Verdana" panose="020B0604030504040204" pitchFamily="34" charset="0"/>
              </a:rPr>
              <a:t>W przypadku XML, sprawa jest nieco bardziej skomplikowana, ponieważ XML nie wykorzystuje predefiniowanych znaczników. Są one definiowane przez użytkownika, a ich znaczenie nie jest powszechnie znane. To XSL opisuje w jaki sposób dokument XML ma zostać zaprezentowany.</a:t>
            </a:r>
            <a:endParaRPr lang="pl-PL" sz="1350" dirty="0"/>
          </a:p>
        </p:txBody>
      </p:sp>
    </p:spTree>
    <p:extLst>
      <p:ext uri="{BB962C8B-B14F-4D97-AF65-F5344CB8AC3E}">
        <p14:creationId xmlns:p14="http://schemas.microsoft.com/office/powerpoint/2010/main" val="39155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779318" y="693222"/>
            <a:ext cx="7084002" cy="2585323"/>
          </a:xfrm>
          <a:prstGeom prst="rect">
            <a:avLst/>
          </a:prstGeom>
        </p:spPr>
        <p:txBody>
          <a:bodyPr wrap="square">
            <a:spAutoFit/>
          </a:bodyPr>
          <a:lstStyle/>
          <a:p>
            <a:pPr algn="just">
              <a:buFont typeface="Arial" panose="020B0604020202020204" pitchFamily="34" charset="0"/>
              <a:buChar char="•"/>
            </a:pPr>
            <a:r>
              <a:rPr lang="pl-PL" sz="1350" dirty="0">
                <a:solidFill>
                  <a:srgbClr val="555555"/>
                </a:solidFill>
                <a:latin typeface="Verdana" panose="020B0604030504040204" pitchFamily="34" charset="0"/>
              </a:rPr>
              <a:t>Można wyróżnić 3 składowe XSL:</a:t>
            </a:r>
          </a:p>
          <a:p>
            <a:pPr algn="just"/>
            <a:endParaRPr lang="pl-PL" sz="1350" dirty="0">
              <a:solidFill>
                <a:srgbClr val="555555"/>
              </a:solidFill>
              <a:latin typeface="Verdana" panose="020B0604030504040204" pitchFamily="34" charset="0"/>
            </a:endParaRPr>
          </a:p>
          <a:p>
            <a:pPr algn="just">
              <a:buFont typeface="Arial" panose="020B0604020202020204" pitchFamily="34" charset="0"/>
              <a:buChar char="•"/>
            </a:pPr>
            <a:r>
              <a:rPr lang="pl-PL" sz="1350" dirty="0">
                <a:solidFill>
                  <a:srgbClr val="0080C0"/>
                </a:solidFill>
                <a:latin typeface="Verdana" panose="020B0604030504040204" pitchFamily="34" charset="0"/>
                <a:hlinkClick r:id="rId2"/>
              </a:rPr>
              <a:t>XSLT</a:t>
            </a:r>
            <a:r>
              <a:rPr lang="pl-PL" sz="1350" dirty="0">
                <a:solidFill>
                  <a:srgbClr val="555555"/>
                </a:solidFill>
                <a:latin typeface="Verdana" panose="020B0604030504040204" pitchFamily="34" charset="0"/>
              </a:rPr>
              <a:t> - język </a:t>
            </a:r>
            <a:r>
              <a:rPr lang="pl-PL" sz="1350" dirty="0" err="1">
                <a:solidFill>
                  <a:srgbClr val="555555"/>
                </a:solidFill>
                <a:latin typeface="Verdana" panose="020B0604030504040204" pitchFamily="34" charset="0"/>
              </a:rPr>
              <a:t>trasformacji</a:t>
            </a:r>
            <a:r>
              <a:rPr lang="pl-PL" sz="1350" dirty="0">
                <a:solidFill>
                  <a:srgbClr val="555555"/>
                </a:solidFill>
                <a:latin typeface="Verdana" panose="020B0604030504040204" pitchFamily="34" charset="0"/>
              </a:rPr>
              <a:t> dokumentów XML</a:t>
            </a:r>
          </a:p>
          <a:p>
            <a:pPr algn="just">
              <a:buFont typeface="Arial" panose="020B0604020202020204" pitchFamily="34" charset="0"/>
              <a:buChar char="•"/>
            </a:pPr>
            <a:r>
              <a:rPr lang="pl-PL" sz="1350" dirty="0" err="1">
                <a:solidFill>
                  <a:srgbClr val="0080C0"/>
                </a:solidFill>
                <a:latin typeface="Verdana" panose="020B0604030504040204" pitchFamily="34" charset="0"/>
                <a:hlinkClick r:id="rId3"/>
              </a:rPr>
              <a:t>XPath</a:t>
            </a:r>
            <a:r>
              <a:rPr lang="pl-PL" sz="1350" dirty="0">
                <a:solidFill>
                  <a:srgbClr val="555555"/>
                </a:solidFill>
                <a:latin typeface="Verdana" panose="020B0604030504040204" pitchFamily="34" charset="0"/>
              </a:rPr>
              <a:t> - język do nawigacji w dokumentach XML</a:t>
            </a:r>
          </a:p>
          <a:p>
            <a:pPr algn="just">
              <a:buFont typeface="Arial" panose="020B0604020202020204" pitchFamily="34" charset="0"/>
              <a:buChar char="•"/>
            </a:pPr>
            <a:r>
              <a:rPr lang="pl-PL" sz="1350" dirty="0">
                <a:solidFill>
                  <a:srgbClr val="0080C0"/>
                </a:solidFill>
                <a:latin typeface="Verdana" panose="020B0604030504040204" pitchFamily="34" charset="0"/>
                <a:hlinkClick r:id="rId4"/>
              </a:rPr>
              <a:t>XSL-FO</a:t>
            </a:r>
            <a:r>
              <a:rPr lang="pl-PL" sz="1350" dirty="0">
                <a:solidFill>
                  <a:srgbClr val="555555"/>
                </a:solidFill>
                <a:latin typeface="Verdana" panose="020B0604030504040204" pitchFamily="34" charset="0"/>
              </a:rPr>
              <a:t> - język do formatowania dokumentów XML</a:t>
            </a:r>
          </a:p>
          <a:p>
            <a:pPr algn="just"/>
            <a:endParaRPr lang="pl-PL" sz="1350" dirty="0">
              <a:solidFill>
                <a:srgbClr val="555555"/>
              </a:solidFill>
              <a:latin typeface="Verdana" panose="020B0604030504040204" pitchFamily="34" charset="0"/>
            </a:endParaRPr>
          </a:p>
          <a:p>
            <a:r>
              <a:rPr lang="pl-PL" sz="1350" dirty="0">
                <a:solidFill>
                  <a:srgbClr val="555555"/>
                </a:solidFill>
                <a:latin typeface="Verdana" panose="020B0604030504040204" pitchFamily="34" charset="0"/>
              </a:rPr>
              <a:t>XSLT jest skrótem od XSL </a:t>
            </a:r>
            <a:r>
              <a:rPr lang="pl-PL" sz="1350" dirty="0" err="1">
                <a:solidFill>
                  <a:srgbClr val="555555"/>
                </a:solidFill>
                <a:latin typeface="Verdana" panose="020B0604030504040204" pitchFamily="34" charset="0"/>
              </a:rPr>
              <a:t>Transformations</a:t>
            </a:r>
            <a:r>
              <a:rPr lang="pl-PL" sz="1350" dirty="0">
                <a:solidFill>
                  <a:srgbClr val="555555"/>
                </a:solidFill>
                <a:latin typeface="Verdana" panose="020B0604030504040204" pitchFamily="34" charset="0"/>
              </a:rPr>
              <a:t>. Jak wcześniej wspomniano jest to język służący do pisania arkuszy dokonujących transformacji dokumentów XML. Jest to język deklaratywny, co oznacza, że treść szablonu jest wyrażeniem opisującym zawartość dokumentu wynikowego. Nie istnieją imperatywne polecenia, które umożliwiają modyfikację stanu, wypisanie czegokolwiek na wyście etc.</a:t>
            </a:r>
            <a:endParaRPr lang="pl-PL" sz="1350" dirty="0"/>
          </a:p>
        </p:txBody>
      </p:sp>
    </p:spTree>
    <p:extLst>
      <p:ext uri="{BB962C8B-B14F-4D97-AF65-F5344CB8AC3E}">
        <p14:creationId xmlns:p14="http://schemas.microsoft.com/office/powerpoint/2010/main" val="135018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76695" y="1706129"/>
            <a:ext cx="7715250" cy="1546577"/>
          </a:xfrm>
          <a:prstGeom prst="rect">
            <a:avLst/>
          </a:prstGeom>
        </p:spPr>
        <p:txBody>
          <a:bodyPr wrap="square">
            <a:spAutoFit/>
          </a:bodyPr>
          <a:lstStyle/>
          <a:p>
            <a:pPr algn="just">
              <a:buFont typeface="Arial" panose="020B0604020202020204" pitchFamily="34" charset="0"/>
              <a:buChar char="•"/>
            </a:pPr>
            <a:r>
              <a:rPr lang="pl-PL" sz="1350" dirty="0">
                <a:solidFill>
                  <a:srgbClr val="555555"/>
                </a:solidFill>
                <a:latin typeface="Verdana" panose="020B0604030504040204" pitchFamily="34" charset="0"/>
              </a:rPr>
              <a:t>Wynikiem wspomnianej wcześniej transformacji jest wynikowy dokument, który może być zapisany jako:</a:t>
            </a:r>
          </a:p>
          <a:p>
            <a:pPr algn="just">
              <a:buFont typeface="Arial" panose="020B0604020202020204" pitchFamily="34" charset="0"/>
              <a:buChar char="•"/>
            </a:pPr>
            <a:endParaRPr lang="pl-PL" sz="1350" dirty="0">
              <a:solidFill>
                <a:srgbClr val="555555"/>
              </a:solidFill>
              <a:latin typeface="Verdana" panose="020B0604030504040204" pitchFamily="34" charset="0"/>
            </a:endParaRPr>
          </a:p>
          <a:p>
            <a:pPr algn="just">
              <a:buFont typeface="Arial" panose="020B0604020202020204" pitchFamily="34" charset="0"/>
              <a:buChar char="•"/>
            </a:pPr>
            <a:r>
              <a:rPr lang="pl-PL" sz="1350" dirty="0" err="1">
                <a:solidFill>
                  <a:srgbClr val="555555"/>
                </a:solidFill>
                <a:latin typeface="Verdana" panose="020B0604030504040204" pitchFamily="34" charset="0"/>
              </a:rPr>
              <a:t>xml</a:t>
            </a:r>
            <a:r>
              <a:rPr lang="pl-PL" sz="1350" dirty="0">
                <a:solidFill>
                  <a:srgbClr val="555555"/>
                </a:solidFill>
                <a:latin typeface="Verdana" panose="020B0604030504040204" pitchFamily="34" charset="0"/>
              </a:rPr>
              <a:t> – zapisywany jest dokument XML,</a:t>
            </a:r>
          </a:p>
          <a:p>
            <a:pPr algn="just">
              <a:buFont typeface="Arial" panose="020B0604020202020204" pitchFamily="34" charset="0"/>
              <a:buChar char="•"/>
            </a:pPr>
            <a:r>
              <a:rPr lang="pl-PL" sz="1350" dirty="0" err="1">
                <a:solidFill>
                  <a:srgbClr val="555555"/>
                </a:solidFill>
                <a:latin typeface="Verdana" panose="020B0604030504040204" pitchFamily="34" charset="0"/>
              </a:rPr>
              <a:t>text</a:t>
            </a:r>
            <a:r>
              <a:rPr lang="pl-PL" sz="1350" dirty="0">
                <a:solidFill>
                  <a:srgbClr val="555555"/>
                </a:solidFill>
                <a:latin typeface="Verdana" panose="020B0604030504040204" pitchFamily="34" charset="0"/>
              </a:rPr>
              <a:t> – wypisanie tylko węzłów tekstowych dokumentu, bez żadnych znaczników,</a:t>
            </a:r>
          </a:p>
          <a:p>
            <a:pPr algn="just">
              <a:buFont typeface="Arial" panose="020B0604020202020204" pitchFamily="34" charset="0"/>
              <a:buChar char="•"/>
            </a:pPr>
            <a:r>
              <a:rPr lang="pl-PL" sz="1350" dirty="0" err="1">
                <a:solidFill>
                  <a:srgbClr val="555555"/>
                </a:solidFill>
                <a:latin typeface="Verdana" panose="020B0604030504040204" pitchFamily="34" charset="0"/>
              </a:rPr>
              <a:t>html</a:t>
            </a:r>
            <a:r>
              <a:rPr lang="pl-PL" sz="1350" dirty="0">
                <a:solidFill>
                  <a:srgbClr val="555555"/>
                </a:solidFill>
                <a:latin typeface="Verdana" panose="020B0604030504040204" pitchFamily="34" charset="0"/>
              </a:rPr>
              <a:t> – zapisywany jako HTML, (wynikiem jest drzewo dokumentu HTML, które jest poprawnie interpretowane przez stare przeglądarki)</a:t>
            </a:r>
          </a:p>
        </p:txBody>
      </p:sp>
    </p:spTree>
    <p:extLst>
      <p:ext uri="{BB962C8B-B14F-4D97-AF65-F5344CB8AC3E}">
        <p14:creationId xmlns:p14="http://schemas.microsoft.com/office/powerpoint/2010/main" val="2916109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1"/>
          <p:cNvGrpSpPr/>
          <p:nvPr/>
        </p:nvGrpSpPr>
        <p:grpSpPr>
          <a:xfrm>
            <a:off x="3010226" y="1701079"/>
            <a:ext cx="3358560" cy="2786299"/>
            <a:chOff x="2008188" y="2444750"/>
            <a:chExt cx="4478080" cy="3715064"/>
          </a:xfrm>
        </p:grpSpPr>
        <p:sp>
          <p:nvSpPr>
            <p:cNvPr id="3" name="Rectangle 2"/>
            <p:cNvSpPr>
              <a:spLocks noChangeArrowheads="1"/>
            </p:cNvSpPr>
            <p:nvPr/>
          </p:nvSpPr>
          <p:spPr bwMode="auto">
            <a:xfrm>
              <a:off x="2008188" y="2454275"/>
              <a:ext cx="1814512" cy="9017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4" name="Rectangle 4"/>
            <p:cNvSpPr>
              <a:spLocks noChangeArrowheads="1"/>
            </p:cNvSpPr>
            <p:nvPr/>
          </p:nvSpPr>
          <p:spPr bwMode="auto">
            <a:xfrm>
              <a:off x="4525963" y="2444750"/>
              <a:ext cx="1814512" cy="9017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5" name="Rectangle 5"/>
            <p:cNvSpPr>
              <a:spLocks noChangeArrowheads="1"/>
            </p:cNvSpPr>
            <p:nvPr/>
          </p:nvSpPr>
          <p:spPr bwMode="auto">
            <a:xfrm>
              <a:off x="3435351" y="4075113"/>
              <a:ext cx="1435100" cy="103663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6" name="Line 6"/>
            <p:cNvSpPr>
              <a:spLocks noChangeShapeType="1"/>
            </p:cNvSpPr>
            <p:nvPr/>
          </p:nvSpPr>
          <p:spPr bwMode="auto">
            <a:xfrm>
              <a:off x="4140200" y="5111750"/>
              <a:ext cx="0" cy="5969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7" name="Rectangle 7"/>
            <p:cNvSpPr>
              <a:spLocks noChangeArrowheads="1"/>
            </p:cNvSpPr>
            <p:nvPr/>
          </p:nvSpPr>
          <p:spPr bwMode="auto">
            <a:xfrm>
              <a:off x="3617913" y="5700713"/>
              <a:ext cx="1020580" cy="45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r>
                <a:rPr lang="en-US"/>
                <a:t>HTML</a:t>
              </a:r>
            </a:p>
          </p:txBody>
        </p:sp>
        <p:sp>
          <p:nvSpPr>
            <p:cNvPr id="8" name="Rectangle 8"/>
            <p:cNvSpPr>
              <a:spLocks noChangeArrowheads="1"/>
            </p:cNvSpPr>
            <p:nvPr/>
          </p:nvSpPr>
          <p:spPr bwMode="auto">
            <a:xfrm>
              <a:off x="2244851" y="2498725"/>
              <a:ext cx="1396752" cy="82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ctr"/>
              <a:r>
                <a:rPr lang="en-US"/>
                <a:t>XML</a:t>
              </a:r>
            </a:p>
            <a:p>
              <a:pPr algn="ctr"/>
              <a:r>
                <a:rPr lang="en-US"/>
                <a:t>(content)</a:t>
              </a:r>
            </a:p>
          </p:txBody>
        </p:sp>
        <p:sp>
          <p:nvSpPr>
            <p:cNvPr id="9" name="Rectangle 9"/>
            <p:cNvSpPr>
              <a:spLocks noChangeArrowheads="1"/>
            </p:cNvSpPr>
            <p:nvPr/>
          </p:nvSpPr>
          <p:spPr bwMode="auto">
            <a:xfrm>
              <a:off x="4405568" y="2481263"/>
              <a:ext cx="2080700" cy="82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ctr"/>
              <a:r>
                <a:rPr lang="en-US"/>
                <a:t>XSL</a:t>
              </a:r>
            </a:p>
            <a:p>
              <a:pPr algn="ctr"/>
              <a:r>
                <a:rPr lang="en-US"/>
                <a:t>(presentation)</a:t>
              </a:r>
            </a:p>
          </p:txBody>
        </p:sp>
        <p:sp>
          <p:nvSpPr>
            <p:cNvPr id="10" name="Rectangle 10"/>
            <p:cNvSpPr>
              <a:spLocks noChangeArrowheads="1"/>
            </p:cNvSpPr>
            <p:nvPr/>
          </p:nvSpPr>
          <p:spPr bwMode="auto">
            <a:xfrm>
              <a:off x="3616325" y="4183063"/>
              <a:ext cx="1069975" cy="119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a:r>
                <a:rPr lang="en-US" sz="1350" dirty="0"/>
                <a:t>XSL</a:t>
              </a:r>
            </a:p>
            <a:p>
              <a:pPr algn="ctr"/>
              <a:r>
                <a:rPr lang="en-US" sz="1350" dirty="0"/>
                <a:t>Processor</a:t>
              </a:r>
            </a:p>
            <a:p>
              <a:pPr algn="ctr" latinLnBrk="1"/>
              <a:endParaRPr lang="en-US" sz="1350" dirty="0"/>
            </a:p>
          </p:txBody>
        </p:sp>
        <p:sp>
          <p:nvSpPr>
            <p:cNvPr id="11" name="Line 11"/>
            <p:cNvSpPr>
              <a:spLocks noChangeShapeType="1"/>
            </p:cNvSpPr>
            <p:nvPr/>
          </p:nvSpPr>
          <p:spPr bwMode="auto">
            <a:xfrm>
              <a:off x="2809875" y="3370263"/>
              <a:ext cx="0" cy="274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2" name="Line 12"/>
            <p:cNvSpPr>
              <a:spLocks noChangeShapeType="1"/>
            </p:cNvSpPr>
            <p:nvPr/>
          </p:nvSpPr>
          <p:spPr bwMode="auto">
            <a:xfrm>
              <a:off x="5440363" y="3365500"/>
              <a:ext cx="0" cy="274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3" name="Line 13"/>
            <p:cNvSpPr>
              <a:spLocks noChangeShapeType="1"/>
            </p:cNvSpPr>
            <p:nvPr/>
          </p:nvSpPr>
          <p:spPr bwMode="auto">
            <a:xfrm>
              <a:off x="2816225" y="3651250"/>
              <a:ext cx="8366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4" name="Line 14"/>
            <p:cNvSpPr>
              <a:spLocks noChangeShapeType="1"/>
            </p:cNvSpPr>
            <p:nvPr/>
          </p:nvSpPr>
          <p:spPr bwMode="auto">
            <a:xfrm>
              <a:off x="4625975" y="3660775"/>
              <a:ext cx="8366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5" name="Line 15"/>
            <p:cNvSpPr>
              <a:spLocks noChangeShapeType="1"/>
            </p:cNvSpPr>
            <p:nvPr/>
          </p:nvSpPr>
          <p:spPr bwMode="auto">
            <a:xfrm>
              <a:off x="3644900" y="3657600"/>
              <a:ext cx="0" cy="4048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6" name="Line 16"/>
            <p:cNvSpPr>
              <a:spLocks noChangeShapeType="1"/>
            </p:cNvSpPr>
            <p:nvPr/>
          </p:nvSpPr>
          <p:spPr bwMode="auto">
            <a:xfrm>
              <a:off x="4619625" y="3667125"/>
              <a:ext cx="0" cy="4048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grpSp>
      <p:sp>
        <p:nvSpPr>
          <p:cNvPr id="17" name="pole tekstowe 16"/>
          <p:cNvSpPr txBox="1"/>
          <p:nvPr/>
        </p:nvSpPr>
        <p:spPr>
          <a:xfrm>
            <a:off x="1597602" y="561109"/>
            <a:ext cx="4130387" cy="507831"/>
          </a:xfrm>
          <a:prstGeom prst="rect">
            <a:avLst/>
          </a:prstGeom>
          <a:noFill/>
        </p:spPr>
        <p:txBody>
          <a:bodyPr wrap="square" rtlCol="0">
            <a:spAutoFit/>
          </a:bodyPr>
          <a:lstStyle/>
          <a:p>
            <a:r>
              <a:rPr lang="pl-PL" sz="1350" dirty="0"/>
              <a:t>Procesowanie dokumentu XML z udziałem dokumentu XSL</a:t>
            </a:r>
          </a:p>
        </p:txBody>
      </p:sp>
    </p:spTree>
    <p:extLst>
      <p:ext uri="{BB962C8B-B14F-4D97-AF65-F5344CB8AC3E}">
        <p14:creationId xmlns:p14="http://schemas.microsoft.com/office/powerpoint/2010/main" val="57330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231323" y="1453367"/>
            <a:ext cx="6094268" cy="1269065"/>
          </a:xfrm>
          <a:prstGeom prst="rect">
            <a:avLst/>
          </a:prstGeom>
        </p:spPr>
        <p:txBody>
          <a:bodyPr wrap="square">
            <a:spAutoFit/>
          </a:bodyPr>
          <a:lstStyle/>
          <a:p>
            <a:pPr>
              <a:lnSpc>
                <a:spcPts val="1350"/>
              </a:lnSpc>
              <a:spcBef>
                <a:spcPts val="225"/>
              </a:spcBef>
            </a:pPr>
            <a:r>
              <a:rPr lang="pl-PL" sz="1350" b="1" cap="all" dirty="0" err="1">
                <a:solidFill>
                  <a:srgbClr val="A52A2A"/>
                </a:solidFill>
                <a:latin typeface="Verdana" panose="020B0604030504040204" pitchFamily="34" charset="0"/>
                <a:ea typeface="Times New Roman" panose="02020603050405020304" pitchFamily="18" charset="0"/>
                <a:cs typeface="Times New Roman" panose="02020603050405020304" pitchFamily="18" charset="0"/>
              </a:rPr>
              <a:t>xsl:template</a:t>
            </a:r>
            <a:endParaRPr lang="pl-PL" sz="1350" b="1" cap="all" dirty="0">
              <a:solidFill>
                <a:srgbClr val="D1282E"/>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2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Reguły definiowane przez element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xsl:template</a:t>
            </a:r>
            <a:r>
              <a:rPr lang="pl-PL" sz="1350" dirty="0">
                <a:latin typeface="Arial" panose="020B0604020202020204" pitchFamily="34" charset="0"/>
                <a:ea typeface="Times New Roman" panose="02020603050405020304" pitchFamily="18" charset="0"/>
                <a:cs typeface="Times New Roman" panose="02020603050405020304" pitchFamily="18" charset="0"/>
              </a:rPr>
              <a:t> są najważniejszą częścią arkusza XSLT. Wiążą elementy wejściowego dokumentu z wynikowymi. Każdy element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xsl:template</a:t>
            </a:r>
            <a:r>
              <a:rPr lang="pl-PL" sz="1350" dirty="0">
                <a:latin typeface="Arial" panose="020B0604020202020204" pitchFamily="34" charset="0"/>
                <a:ea typeface="Times New Roman" panose="02020603050405020304" pitchFamily="18" charset="0"/>
                <a:cs typeface="Times New Roman" panose="02020603050405020304" pitchFamily="18" charset="0"/>
              </a:rPr>
              <a:t>, zawiera atrybut </a:t>
            </a:r>
            <a:r>
              <a:rPr lang="pl-PL" sz="1350" dirty="0" err="1">
                <a:latin typeface="Arial" panose="020B0604020202020204" pitchFamily="34" charset="0"/>
                <a:ea typeface="Times New Roman" panose="02020603050405020304" pitchFamily="18" charset="0"/>
                <a:cs typeface="Times New Roman" panose="02020603050405020304" pitchFamily="18" charset="0"/>
              </a:rPr>
              <a:t>match</a:t>
            </a:r>
            <a:r>
              <a:rPr lang="pl-PL" sz="1350" dirty="0">
                <a:latin typeface="Arial" panose="020B0604020202020204" pitchFamily="34" charset="0"/>
                <a:ea typeface="Times New Roman" panose="02020603050405020304" pitchFamily="18" charset="0"/>
                <a:cs typeface="Times New Roman" panose="02020603050405020304" pitchFamily="18" charset="0"/>
              </a:rPr>
              <a:t>, który decyduje o tym dla jakich węzłów wejściowego dokumentu ma zostać wykonana reguła.</a:t>
            </a:r>
          </a:p>
        </p:txBody>
      </p:sp>
    </p:spTree>
    <p:extLst>
      <p:ext uri="{BB962C8B-B14F-4D97-AF65-F5344CB8AC3E}">
        <p14:creationId xmlns:p14="http://schemas.microsoft.com/office/powerpoint/2010/main" val="1354673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989734" y="1321492"/>
            <a:ext cx="4572000" cy="715581"/>
          </a:xfrm>
          <a:prstGeom prst="rect">
            <a:avLst/>
          </a:prstGeom>
        </p:spPr>
        <p:txBody>
          <a:bodyPr>
            <a:spAutoFit/>
          </a:bodyPr>
          <a:lstStyle/>
          <a:p>
            <a:r>
              <a:rPr lang="pl-PL" sz="1350" dirty="0">
                <a:latin typeface="Arial" panose="020B0604020202020204" pitchFamily="34" charset="0"/>
                <a:ea typeface="Times New Roman" panose="02020603050405020304" pitchFamily="18" charset="0"/>
                <a:cs typeface="Times New Roman" panose="02020603050405020304" pitchFamily="18" charset="0"/>
              </a:rPr>
              <a:t>Aby móc przetwarzać dokument musimy mieć możliwość zejścia w dół drzewa dokumentu, czyli powiadomić procesor XSLT, które dzieci drzewa należy przetwarzać. </a:t>
            </a:r>
            <a:endParaRPr lang="pl-PL" sz="1350" dirty="0"/>
          </a:p>
        </p:txBody>
      </p:sp>
      <p:sp>
        <p:nvSpPr>
          <p:cNvPr id="4" name="Prostokąt 3"/>
          <p:cNvSpPr/>
          <p:nvPr/>
        </p:nvSpPr>
        <p:spPr>
          <a:xfrm>
            <a:off x="3275734" y="2420477"/>
            <a:ext cx="4572000" cy="1588127"/>
          </a:xfrm>
          <a:prstGeom prst="rect">
            <a:avLst/>
          </a:prstGeom>
        </p:spPr>
        <p:txBody>
          <a:bodyPr>
            <a:spAutoFit/>
          </a:bodyPr>
          <a:lstStyle/>
          <a:p>
            <a:pPr>
              <a:lnSpc>
                <a:spcPct val="12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Poprzez umieszczenie we wzorcu tego elementu powiadamiamy analizator składniowy, że ma przeglądać dzieci obecnego węzła i szukać reguł do nich pasujących, a następnie je wykonać. Kolejne wzorce również mogą zawierać element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xsl:apply-template</a:t>
            </a:r>
            <a:r>
              <a:rPr lang="pl-PL" sz="1350" dirty="0">
                <a:latin typeface="Arial" panose="020B0604020202020204" pitchFamily="34" charset="0"/>
                <a:ea typeface="Times New Roman" panose="02020603050405020304" pitchFamily="18" charset="0"/>
                <a:cs typeface="Times New Roman" panose="02020603050405020304" pitchFamily="18" charset="0"/>
              </a:rPr>
              <a:t>, można więc przejść całe drzewo.</a:t>
            </a:r>
          </a:p>
        </p:txBody>
      </p:sp>
      <p:sp>
        <p:nvSpPr>
          <p:cNvPr id="5" name="Prostokąt 4"/>
          <p:cNvSpPr/>
          <p:nvPr/>
        </p:nvSpPr>
        <p:spPr>
          <a:xfrm>
            <a:off x="989734" y="672631"/>
            <a:ext cx="2462534" cy="271869"/>
          </a:xfrm>
          <a:prstGeom prst="rect">
            <a:avLst/>
          </a:prstGeom>
        </p:spPr>
        <p:txBody>
          <a:bodyPr wrap="none">
            <a:spAutoFit/>
          </a:bodyPr>
          <a:lstStyle/>
          <a:p>
            <a:pPr>
              <a:lnSpc>
                <a:spcPts val="1350"/>
              </a:lnSpc>
              <a:spcBef>
                <a:spcPts val="225"/>
              </a:spcBef>
            </a:pPr>
            <a:r>
              <a:rPr lang="pl-PL" sz="1350" b="1" cap="all" dirty="0" err="1">
                <a:solidFill>
                  <a:srgbClr val="A52A2A"/>
                </a:solidFill>
                <a:latin typeface="Verdana" panose="020B0604030504040204" pitchFamily="34" charset="0"/>
                <a:ea typeface="Times New Roman" panose="02020603050405020304" pitchFamily="18" charset="0"/>
                <a:cs typeface="Times New Roman" panose="02020603050405020304" pitchFamily="18" charset="0"/>
              </a:rPr>
              <a:t>xsl:apply-templates</a:t>
            </a:r>
            <a:endParaRPr lang="pl-PL" sz="1350" b="1" cap="all" dirty="0">
              <a:solidFill>
                <a:srgbClr val="D1282E"/>
              </a:solidFill>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95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Wstęp do języka XML</a:t>
            </a:r>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4993" b="24993"/>
          <a:stretch>
            <a:fillRect/>
          </a:stretch>
        </p:blipFill>
        <p:spPr/>
      </p:pic>
    </p:spTree>
    <p:extLst>
      <p:ext uri="{BB962C8B-B14F-4D97-AF65-F5344CB8AC3E}">
        <p14:creationId xmlns:p14="http://schemas.microsoft.com/office/powerpoint/2010/main" val="4007369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046884" y="1585686"/>
            <a:ext cx="6917748" cy="1019766"/>
          </a:xfrm>
          <a:prstGeom prst="rect">
            <a:avLst/>
          </a:prstGeom>
        </p:spPr>
        <p:txBody>
          <a:bodyPr wrap="square">
            <a:spAutoFit/>
          </a:bodyPr>
          <a:lstStyle/>
          <a:p>
            <a:pPr>
              <a:lnSpc>
                <a:spcPts val="1350"/>
              </a:lnSpc>
              <a:spcBef>
                <a:spcPts val="225"/>
              </a:spcBef>
            </a:pPr>
            <a:r>
              <a:rPr lang="pl-PL" sz="1350" b="1" cap="all" dirty="0" err="1">
                <a:solidFill>
                  <a:srgbClr val="A52A2A"/>
                </a:solidFill>
                <a:latin typeface="Verdana" panose="020B0604030504040204" pitchFamily="34" charset="0"/>
                <a:ea typeface="Times New Roman" panose="02020603050405020304" pitchFamily="18" charset="0"/>
                <a:cs typeface="Times New Roman" panose="02020603050405020304" pitchFamily="18" charset="0"/>
              </a:rPr>
              <a:t>xsl:for-each</a:t>
            </a:r>
            <a:endParaRPr lang="pl-PL" sz="1350" b="1" cap="all" dirty="0">
              <a:solidFill>
                <a:srgbClr val="D1282E"/>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2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Pozwala na przetwarzanie elementów wybranych przez atrybut </a:t>
            </a:r>
            <a:r>
              <a:rPr lang="pl-PL" sz="1350" dirty="0" err="1">
                <a:latin typeface="Arial" panose="020B0604020202020204" pitchFamily="34" charset="0"/>
                <a:ea typeface="Times New Roman" panose="02020603050405020304" pitchFamily="18" charset="0"/>
                <a:cs typeface="Times New Roman" panose="02020603050405020304" pitchFamily="18" charset="0"/>
              </a:rPr>
              <a:t>select</a:t>
            </a:r>
            <a:r>
              <a:rPr lang="pl-PL" sz="1350" dirty="0">
                <a:latin typeface="Arial" panose="020B0604020202020204" pitchFamily="34" charset="0"/>
                <a:ea typeface="Times New Roman" panose="02020603050405020304" pitchFamily="18" charset="0"/>
                <a:cs typeface="Times New Roman" panose="02020603050405020304" pitchFamily="18" charset="0"/>
              </a:rPr>
              <a:t>. Dla każdego elementu spełniającego frazę </a:t>
            </a:r>
            <a:r>
              <a:rPr lang="pl-PL" sz="1350" dirty="0" err="1">
                <a:latin typeface="Arial" panose="020B0604020202020204" pitchFamily="34" charset="0"/>
                <a:ea typeface="Times New Roman" panose="02020603050405020304" pitchFamily="18" charset="0"/>
                <a:cs typeface="Times New Roman" panose="02020603050405020304" pitchFamily="18" charset="0"/>
              </a:rPr>
              <a:t>select</a:t>
            </a:r>
            <a:r>
              <a:rPr lang="pl-PL" sz="1350" dirty="0">
                <a:latin typeface="Arial" panose="020B0604020202020204" pitchFamily="34" charset="0"/>
                <a:ea typeface="Times New Roman" panose="02020603050405020304" pitchFamily="18" charset="0"/>
                <a:cs typeface="Times New Roman" panose="02020603050405020304" pitchFamily="18" charset="0"/>
              </a:rPr>
              <a:t> zostaje wykonane "ciało" instrukcji a więc zawartość elementu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xsl:for-each</a:t>
            </a:r>
            <a:r>
              <a:rPr lang="pl-PL" sz="1350" dirty="0">
                <a:latin typeface="Arial" panose="020B0604020202020204" pitchFamily="3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15417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ytuł 8"/>
          <p:cNvSpPr>
            <a:spLocks noGrp="1"/>
          </p:cNvSpPr>
          <p:nvPr>
            <p:ph type="ctrTitle"/>
          </p:nvPr>
        </p:nvSpPr>
        <p:spPr/>
        <p:txBody>
          <a:bodyPr/>
          <a:lstStyle/>
          <a:p>
            <a:r>
              <a:rPr lang="pl-PL" dirty="0"/>
              <a:t>DZIĘKUJEMY</a:t>
            </a:r>
            <a:endParaRPr lang="en-GB" dirty="0"/>
          </a:p>
        </p:txBody>
      </p:sp>
      <p:sp>
        <p:nvSpPr>
          <p:cNvPr id="7" name="Podtytuł 6"/>
          <p:cNvSpPr>
            <a:spLocks noGrp="1"/>
          </p:cNvSpPr>
          <p:nvPr>
            <p:ph type="subTitle" idx="1"/>
          </p:nvPr>
        </p:nvSpPr>
        <p:spPr/>
        <p:txBody>
          <a:bodyPr/>
          <a:lstStyle/>
          <a:p>
            <a:r>
              <a:rPr lang="pl-PL" dirty="0"/>
              <a:t>Centrum Szkoleniowe</a:t>
            </a:r>
          </a:p>
          <a:p>
            <a:r>
              <a:rPr lang="pl-PL" dirty="0"/>
              <a:t>ul. Prof. </a:t>
            </a:r>
            <a:r>
              <a:rPr lang="pl-PL" dirty="0" err="1"/>
              <a:t>M.Życzkowskiego</a:t>
            </a:r>
            <a:r>
              <a:rPr lang="pl-PL" dirty="0"/>
              <a:t> 23</a:t>
            </a:r>
          </a:p>
          <a:p>
            <a:r>
              <a:rPr lang="pl-PL" dirty="0"/>
              <a:t>31-864 Kraków </a:t>
            </a:r>
          </a:p>
          <a:p>
            <a:r>
              <a:rPr lang="pl-PL" dirty="0"/>
              <a:t>Tel. +48 (12) 687 78 11</a:t>
            </a:r>
          </a:p>
          <a:p>
            <a:r>
              <a:rPr lang="pl-PL" dirty="0"/>
              <a:t>E-Mail: </a:t>
            </a:r>
            <a:r>
              <a:rPr lang="pl-PL" dirty="0">
                <a:hlinkClick r:id="rId4"/>
              </a:rPr>
              <a:t>mail.szkolenia@comarch.pl</a:t>
            </a:r>
            <a:r>
              <a:rPr lang="pl-PL" dirty="0"/>
              <a:t> </a:t>
            </a:r>
          </a:p>
          <a:p>
            <a:r>
              <a:rPr lang="pl-PL" dirty="0"/>
              <a:t>www.szkolenia.comarch.pl</a:t>
            </a:r>
          </a:p>
          <a:p>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085850" y="831242"/>
            <a:ext cx="5982566" cy="3128549"/>
          </a:xfrm>
          <a:prstGeom prst="rect">
            <a:avLst/>
          </a:prstGeom>
        </p:spPr>
        <p:txBody>
          <a:bodyPr wrap="square">
            <a:spAutoFit/>
          </a:bodyPr>
          <a:lstStyle/>
          <a:p>
            <a:pPr>
              <a:lnSpc>
                <a:spcPct val="120000"/>
              </a:lnSpc>
              <a:spcAft>
                <a:spcPts val="750"/>
              </a:spcAft>
            </a:pPr>
            <a:r>
              <a:rPr lang="pl-PL" sz="2400" cap="all" dirty="0">
                <a:latin typeface="Arial Black" panose="020B0A04020102020204" pitchFamily="34" charset="0"/>
                <a:ea typeface="Times New Roman" panose="02020603050405020304" pitchFamily="18" charset="0"/>
                <a:cs typeface="Times New Roman" panose="02020603050405020304" pitchFamily="18" charset="0"/>
              </a:rPr>
              <a:t>XML</a:t>
            </a:r>
          </a:p>
          <a:p>
            <a:pPr>
              <a:lnSpc>
                <a:spcPct val="200000"/>
              </a:lnSpc>
              <a:spcAft>
                <a:spcPts val="750"/>
              </a:spcAft>
            </a:pPr>
            <a:r>
              <a:rPr lang="pl-PL" sz="1350" dirty="0" err="1">
                <a:latin typeface="Arial" panose="020B0604020202020204" pitchFamily="34" charset="0"/>
                <a:ea typeface="Times New Roman" panose="02020603050405020304" pitchFamily="18" charset="0"/>
                <a:cs typeface="Times New Roman" panose="02020603050405020304" pitchFamily="18" charset="0"/>
              </a:rPr>
              <a:t>Extensible</a:t>
            </a:r>
            <a:r>
              <a:rPr lang="pl-PL" sz="1350" dirty="0">
                <a:latin typeface="Arial" panose="020B0604020202020204" pitchFamily="34" charset="0"/>
                <a:ea typeface="Times New Roman" panose="02020603050405020304" pitchFamily="18" charset="0"/>
                <a:cs typeface="Times New Roman" panose="02020603050405020304" pitchFamily="18" charset="0"/>
              </a:rPr>
              <a:t> </a:t>
            </a:r>
            <a:r>
              <a:rPr lang="pl-PL" sz="1350" dirty="0" err="1">
                <a:latin typeface="Arial" panose="020B0604020202020204" pitchFamily="34" charset="0"/>
                <a:ea typeface="Times New Roman" panose="02020603050405020304" pitchFamily="18" charset="0"/>
                <a:cs typeface="Times New Roman" panose="02020603050405020304" pitchFamily="18" charset="0"/>
              </a:rPr>
              <a:t>Markup</a:t>
            </a:r>
            <a:r>
              <a:rPr lang="pl-PL" sz="1350" dirty="0">
                <a:latin typeface="Arial" panose="020B0604020202020204" pitchFamily="34" charset="0"/>
                <a:ea typeface="Times New Roman" panose="02020603050405020304" pitchFamily="18" charset="0"/>
                <a:cs typeface="Times New Roman" panose="02020603050405020304" pitchFamily="18" charset="0"/>
              </a:rPr>
              <a:t> Language- – rozszerzalny język znaczników) </a:t>
            </a:r>
            <a:r>
              <a:rPr lang="pl-PL" sz="1350" dirty="0" err="1">
                <a:latin typeface="Arial" panose="020B0604020202020204" pitchFamily="34" charset="0"/>
                <a:ea typeface="Times New Roman" panose="02020603050405020304" pitchFamily="18" charset="0"/>
                <a:cs typeface="Times New Roman" panose="02020603050405020304" pitchFamily="18" charset="0"/>
              </a:rPr>
              <a:t>zosatł</a:t>
            </a:r>
            <a:r>
              <a:rPr lang="pl-PL" sz="1350" dirty="0">
                <a:latin typeface="Arial" panose="020B0604020202020204" pitchFamily="34" charset="0"/>
                <a:ea typeface="Times New Roman" panose="02020603050405020304" pitchFamily="18" charset="0"/>
                <a:cs typeface="Times New Roman" panose="02020603050405020304" pitchFamily="18" charset="0"/>
              </a:rPr>
              <a:t> zdefiniowany przez grupę roboczą XML-a w organizacji World </a:t>
            </a:r>
            <a:r>
              <a:rPr lang="pl-PL" sz="1350" dirty="0" err="1">
                <a:latin typeface="Arial" panose="020B0604020202020204" pitchFamily="34" charset="0"/>
                <a:ea typeface="Times New Roman" panose="02020603050405020304" pitchFamily="18" charset="0"/>
                <a:cs typeface="Times New Roman" panose="02020603050405020304" pitchFamily="18" charset="0"/>
              </a:rPr>
              <a:t>Wide</a:t>
            </a:r>
            <a:r>
              <a:rPr lang="pl-PL" sz="1350" dirty="0">
                <a:latin typeface="Arial" panose="020B0604020202020204" pitchFamily="34" charset="0"/>
                <a:ea typeface="Times New Roman" panose="02020603050405020304" pitchFamily="18" charset="0"/>
                <a:cs typeface="Times New Roman" panose="02020603050405020304" pitchFamily="18" charset="0"/>
              </a:rPr>
              <a:t> Web </a:t>
            </a:r>
            <a:r>
              <a:rPr lang="pl-PL" sz="1350" dirty="0" err="1">
                <a:latin typeface="Arial" panose="020B0604020202020204" pitchFamily="34" charset="0"/>
                <a:ea typeface="Times New Roman" panose="02020603050405020304" pitchFamily="18" charset="0"/>
                <a:cs typeface="Times New Roman" panose="02020603050405020304" pitchFamily="18" charset="0"/>
              </a:rPr>
              <a:t>Consortium</a:t>
            </a:r>
            <a:r>
              <a:rPr lang="pl-PL" sz="1350" dirty="0">
                <a:latin typeface="Arial" panose="020B0604020202020204" pitchFamily="34" charset="0"/>
                <a:ea typeface="Times New Roman" panose="02020603050405020304" pitchFamily="18" charset="0"/>
                <a:cs typeface="Times New Roman" panose="02020603050405020304" pitchFamily="18" charset="0"/>
              </a:rPr>
              <a:t> (W3C).</a:t>
            </a:r>
          </a:p>
          <a:p>
            <a:pPr>
              <a:lnSpc>
                <a:spcPct val="20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Język XML podobnie jak HTML został stworzony do przesyłania informacji w Internecie.</a:t>
            </a:r>
          </a:p>
          <a:p>
            <a:r>
              <a:rPr lang="pl-PL" sz="1350" dirty="0">
                <a:latin typeface="Arial" panose="020B0604020202020204" pitchFamily="34" charset="0"/>
                <a:ea typeface="Times New Roman" panose="02020603050405020304" pitchFamily="18" charset="0"/>
                <a:cs typeface="Times New Roman" panose="02020603050405020304" pitchFamily="18" charset="0"/>
              </a:rPr>
              <a:t>Po co stworzono nowy dodatkowy język skoro istniał HTML?</a:t>
            </a:r>
            <a:endParaRPr lang="pl-PL" sz="1350" dirty="0"/>
          </a:p>
        </p:txBody>
      </p:sp>
    </p:spTree>
    <p:extLst>
      <p:ext uri="{BB962C8B-B14F-4D97-AF65-F5344CB8AC3E}">
        <p14:creationId xmlns:p14="http://schemas.microsoft.com/office/powerpoint/2010/main" val="363767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7"/>
            <a:ext cx="7715250" cy="3250121"/>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75" indent="-257175">
              <a:lnSpc>
                <a:spcPct val="120000"/>
              </a:lnSpc>
              <a:buFont typeface="Courier New" panose="02070309020205020404" pitchFamily="49" charset="0"/>
              <a:buChar char="o"/>
              <a:tabLst>
                <a:tab pos="342900"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[Zmiana w HTML5]. HTML-owi brakuje na przykład elementów potrzebnych do oznaczenia notacji muzycznej lub równań matematycznych.</a:t>
            </a:r>
          </a:p>
          <a:p>
            <a:pPr marL="257175" indent="-257175">
              <a:lnSpc>
                <a:spcPct val="120000"/>
              </a:lnSpc>
              <a:buFont typeface="Courier New" panose="02070309020205020404" pitchFamily="49" charset="0"/>
              <a:buChar char="o"/>
              <a:tabLst>
                <a:tab pos="342900"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75" indent="-257175">
              <a:lnSpc>
                <a:spcPct val="120000"/>
              </a:lnSpc>
              <a:buFont typeface="Courier New" panose="02070309020205020404" pitchFamily="49" charset="0"/>
              <a:buChar char="o"/>
              <a:tabLst>
                <a:tab pos="342900"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161503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4"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7" y="970251"/>
            <a:ext cx="3416141" cy="3105583"/>
          </a:xfrm>
          <a:prstGeom prst="rect">
            <a:avLst/>
          </a:prstGeom>
        </p:spPr>
      </p:pic>
      <p:sp>
        <p:nvSpPr>
          <p:cNvPr id="28" name="pole tekstowe 27"/>
          <p:cNvSpPr txBox="1"/>
          <p:nvPr/>
        </p:nvSpPr>
        <p:spPr>
          <a:xfrm>
            <a:off x="4473287" y="970250"/>
            <a:ext cx="4333009" cy="2377574"/>
          </a:xfrm>
          <a:prstGeom prst="rect">
            <a:avLst/>
          </a:prstGeom>
          <a:noFill/>
        </p:spPr>
        <p:txBody>
          <a:bodyPr wrap="square" rtlCol="0">
            <a:spAutoFit/>
          </a:bodyPr>
          <a:lstStyle/>
          <a:p>
            <a:pPr marL="257175" indent="-257175">
              <a:buAutoNum type="arabicPeriod"/>
            </a:pPr>
            <a:r>
              <a:rPr lang="pl-PL" sz="1350" dirty="0"/>
              <a:t>Deklaracje -  to znajdujące się w pliku danych informacje identyfikujące sam plik i inne powiązane z nim pliki.</a:t>
            </a:r>
          </a:p>
          <a:p>
            <a:pPr marL="257175" indent="-257175">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75" indent="-257175">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75" indent="-257175">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518376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Dokumenty XML</a:t>
            </a:r>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4993" b="24993"/>
          <a:stretch>
            <a:fillRect/>
          </a:stretch>
        </p:blipFill>
        <p:spPr/>
      </p:pic>
    </p:spTree>
    <p:extLst>
      <p:ext uri="{BB962C8B-B14F-4D97-AF65-F5344CB8AC3E}">
        <p14:creationId xmlns:p14="http://schemas.microsoft.com/office/powerpoint/2010/main" val="49219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7" y="1456851"/>
            <a:ext cx="7917873" cy="2169825"/>
          </a:xfrm>
          <a:prstGeom prst="rect">
            <a:avLst/>
          </a:prstGeom>
        </p:spPr>
        <p:txBody>
          <a:bodyPr wrap="square">
            <a:spAutoFit/>
          </a:bodyPr>
          <a:lstStyle/>
          <a:p>
            <a:r>
              <a:rPr lang="pl-PL" sz="1350" dirty="0">
                <a:latin typeface="TT5C1o00"/>
              </a:rPr>
              <a:t>Podstawowymi składnikami dokumentu XML są:</a:t>
            </a:r>
          </a:p>
          <a:p>
            <a:pPr marL="214313" indent="-214313">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a:t>
            </a:r>
            <a:r>
              <a:rPr lang="pl-PL" sz="1350" dirty="0" err="1">
                <a:latin typeface="TT5C1o00"/>
              </a:rPr>
              <a:t>sa</a:t>
            </a:r>
            <a:r>
              <a:rPr lang="pl-PL" sz="1350" dirty="0">
                <a:latin typeface="TT5C1o00"/>
              </a:rPr>
              <a:t> umieszczane w elementach, jako dodatkowe informacje.</a:t>
            </a:r>
          </a:p>
          <a:p>
            <a:r>
              <a:rPr lang="pl-PL" sz="1350" dirty="0">
                <a:latin typeface="TT5C1o00"/>
              </a:rPr>
              <a:t>Elementy </a:t>
            </a:r>
            <a:r>
              <a:rPr lang="pl-PL" sz="1350" dirty="0" err="1">
                <a:latin typeface="TT5C1o00"/>
              </a:rPr>
              <a:t>moga</a:t>
            </a:r>
            <a:r>
              <a:rPr lang="pl-PL" sz="1350" dirty="0">
                <a:latin typeface="TT5C1o00"/>
              </a:rPr>
              <a:t> </a:t>
            </a:r>
            <a:r>
              <a:rPr lang="pl-PL" sz="1350" dirty="0" err="1">
                <a:latin typeface="TT5C1o00"/>
              </a:rPr>
              <a:t>byc</a:t>
            </a:r>
            <a:r>
              <a:rPr lang="pl-PL" sz="1350" dirty="0">
                <a:latin typeface="TT5C1o00"/>
              </a:rPr>
              <a:t> przy tym:</a:t>
            </a:r>
          </a:p>
          <a:p>
            <a:pPr marL="214313" indent="-214313">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13" indent="-214313">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13" indent="-214313">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1196890629"/>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1504</TotalTime>
  <Words>2428</Words>
  <Application>Microsoft Office PowerPoint</Application>
  <PresentationFormat>Pokaz na ekranie (16:9)</PresentationFormat>
  <Paragraphs>223</Paragraphs>
  <Slides>41</Slides>
  <Notes>1</Notes>
  <HiddenSlides>0</HiddenSlides>
  <MMClips>0</MMClips>
  <ScaleCrop>false</ScaleCrop>
  <HeadingPairs>
    <vt:vector size="6" baseType="variant">
      <vt:variant>
        <vt:lpstr>Używane czcionki</vt:lpstr>
      </vt:variant>
      <vt:variant>
        <vt:i4>12</vt:i4>
      </vt:variant>
      <vt:variant>
        <vt:lpstr>Motyw</vt:lpstr>
      </vt:variant>
      <vt:variant>
        <vt:i4>1</vt:i4>
      </vt:variant>
      <vt:variant>
        <vt:lpstr>Tytuły slajdów</vt:lpstr>
      </vt:variant>
      <vt:variant>
        <vt:i4>41</vt:i4>
      </vt:variant>
    </vt:vector>
  </HeadingPairs>
  <TitlesOfParts>
    <vt:vector size="54" baseType="lpstr">
      <vt:lpstr>Arial</vt:lpstr>
      <vt:lpstr>Arial Black</vt:lpstr>
      <vt:lpstr>Calibri</vt:lpstr>
      <vt:lpstr>Courier New</vt:lpstr>
      <vt:lpstr>Georgia</vt:lpstr>
      <vt:lpstr>Times New Roman</vt:lpstr>
      <vt:lpstr>TT5C1o00</vt:lpstr>
      <vt:lpstr>TT5C8o00</vt:lpstr>
      <vt:lpstr>TT5CCo00</vt:lpstr>
      <vt:lpstr>TT5CFo00</vt:lpstr>
      <vt:lpstr>Verdana</vt:lpstr>
      <vt:lpstr>Wingdings</vt:lpstr>
      <vt:lpstr>Comarch_potx_big_v3_poprawki</vt:lpstr>
      <vt:lpstr>CENTRUM SZKOLENIOWE COMARCH</vt:lpstr>
      <vt:lpstr>Centrum Szkoleniowe Comarch</vt:lpstr>
      <vt:lpstr>Prezentacja programu PowerPoint</vt:lpstr>
      <vt:lpstr>Wstęp do języka XML</vt:lpstr>
      <vt:lpstr>Prezentacja programu PowerPoint</vt:lpstr>
      <vt:lpstr>Prezentacja programu PowerPoint</vt:lpstr>
      <vt:lpstr>Prezentacja programu PowerPoint</vt:lpstr>
      <vt:lpstr>Dokumenty XML</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DTD – opis struktury dokumentu</vt:lpstr>
      <vt:lpstr>Prezentacja programu PowerPoint</vt:lpstr>
      <vt:lpstr>Prezentacja programu PowerPoint</vt:lpstr>
      <vt:lpstr>Prezentacja programu PowerPoint</vt:lpstr>
      <vt:lpstr>Prezentacja programu PowerPoint</vt:lpstr>
      <vt:lpstr>Prezentacja programu PowerPoint</vt:lpstr>
      <vt:lpstr>XML Schema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XSLT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DZIĘKUJEMY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236</cp:revision>
  <dcterms:created xsi:type="dcterms:W3CDTF">2015-08-12T08:39:11Z</dcterms:created>
  <dcterms:modified xsi:type="dcterms:W3CDTF">2024-10-07T07:00:26Z</dcterms:modified>
</cp:coreProperties>
</file>